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sldIdLst>
    <p:sldId id="257" r:id="rId3"/>
    <p:sldId id="256" r:id="rId4"/>
    <p:sldId id="258" r:id="rId5"/>
    <p:sldId id="259" r:id="rId6"/>
    <p:sldId id="270" r:id="rId7"/>
    <p:sldId id="265" r:id="rId8"/>
    <p:sldId id="271" r:id="rId9"/>
    <p:sldId id="269" r:id="rId10"/>
    <p:sldId id="268" r:id="rId11"/>
    <p:sldId id="267" r:id="rId12"/>
    <p:sldId id="260" r:id="rId13"/>
    <p:sldId id="261" r:id="rId14"/>
    <p:sldId id="262" r:id="rId15"/>
    <p:sldId id="264" r:id="rId16"/>
    <p:sldId id="26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A924E-0A26-4B35-8705-489C9DAF8CC2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DCD3A0-404D-4FA3-8149-2DF175331BC9}">
      <dgm:prSet/>
      <dgm:spPr/>
      <dgm:t>
        <a:bodyPr/>
        <a:lstStyle/>
        <a:p>
          <a:r>
            <a:rPr lang="en-US" dirty="0"/>
            <a:t>Established AMB Renewable Energy Inc. 2019 MBE Certified Vendor</a:t>
          </a:r>
        </a:p>
      </dgm:t>
    </dgm:pt>
    <dgm:pt modelId="{392081F7-E85E-4AF2-8ADC-6BB11AD32471}" type="parTrans" cxnId="{3EEBA8AA-83C0-4BEF-8257-93B7914188B8}">
      <dgm:prSet/>
      <dgm:spPr/>
      <dgm:t>
        <a:bodyPr/>
        <a:lstStyle/>
        <a:p>
          <a:endParaRPr lang="en-US"/>
        </a:p>
      </dgm:t>
    </dgm:pt>
    <dgm:pt modelId="{DB92CD3D-C264-46A0-BDCD-1F88E53EC378}" type="sibTrans" cxnId="{3EEBA8AA-83C0-4BEF-8257-93B7914188B8}">
      <dgm:prSet/>
      <dgm:spPr/>
      <dgm:t>
        <a:bodyPr/>
        <a:lstStyle/>
        <a:p>
          <a:endParaRPr lang="en-US"/>
        </a:p>
      </dgm:t>
    </dgm:pt>
    <dgm:pt modelId="{940873BE-8C60-44F2-818E-500AB3FEB6D7}">
      <dgm:prSet/>
      <dgm:spPr/>
      <dgm:t>
        <a:bodyPr/>
        <a:lstStyle/>
        <a:p>
          <a:r>
            <a:rPr lang="en-US" dirty="0"/>
            <a:t>We Provide Energy Efficiency Products, Service And Installation For Electrical Vehicle Charging Stations.</a:t>
          </a:r>
        </a:p>
      </dgm:t>
    </dgm:pt>
    <dgm:pt modelId="{F900ECC0-2D09-4B56-8BE8-22F58A2BF715}" type="parTrans" cxnId="{C94F36F5-4E7E-40E4-9EF0-1C9B576AF453}">
      <dgm:prSet/>
      <dgm:spPr/>
      <dgm:t>
        <a:bodyPr/>
        <a:lstStyle/>
        <a:p>
          <a:endParaRPr lang="en-US"/>
        </a:p>
      </dgm:t>
    </dgm:pt>
    <dgm:pt modelId="{3EE67893-2A2D-4047-969B-A6B8318D6C9C}" type="sibTrans" cxnId="{C94F36F5-4E7E-40E4-9EF0-1C9B576AF453}">
      <dgm:prSet/>
      <dgm:spPr/>
      <dgm:t>
        <a:bodyPr/>
        <a:lstStyle/>
        <a:p>
          <a:endParaRPr lang="en-US"/>
        </a:p>
      </dgm:t>
    </dgm:pt>
    <dgm:pt modelId="{759C894A-D0B9-46FB-91A0-0504C3E52749}">
      <dgm:prSet/>
      <dgm:spPr/>
      <dgm:t>
        <a:bodyPr/>
        <a:lstStyle/>
        <a:p>
          <a:r>
            <a:rPr lang="en-US" dirty="0"/>
            <a:t>We Provide Solar Panels, LED Lighting And Electrical Power Backup Systems For New Development And Retrofits For Both Residential And Commercial Business.</a:t>
          </a:r>
        </a:p>
      </dgm:t>
    </dgm:pt>
    <dgm:pt modelId="{A5EF1D1A-89D6-47D4-BB58-AC474D33D911}" type="parTrans" cxnId="{6C4804A5-FF93-433F-A9DE-62C01A90F9FF}">
      <dgm:prSet/>
      <dgm:spPr/>
      <dgm:t>
        <a:bodyPr/>
        <a:lstStyle/>
        <a:p>
          <a:endParaRPr lang="en-US"/>
        </a:p>
      </dgm:t>
    </dgm:pt>
    <dgm:pt modelId="{07F08CCD-BC8A-4D81-A7DC-C17B98B721D8}" type="sibTrans" cxnId="{6C4804A5-FF93-433F-A9DE-62C01A90F9FF}">
      <dgm:prSet/>
      <dgm:spPr/>
      <dgm:t>
        <a:bodyPr/>
        <a:lstStyle/>
        <a:p>
          <a:endParaRPr lang="en-US"/>
        </a:p>
      </dgm:t>
    </dgm:pt>
    <dgm:pt modelId="{14E9FAAC-9C85-4B11-B088-9CE25A6756F3}">
      <dgm:prSet/>
      <dgm:spPr/>
      <dgm:t>
        <a:bodyPr/>
        <a:lstStyle/>
        <a:p>
          <a:r>
            <a:rPr lang="en-US" dirty="0"/>
            <a:t>Established Cornell Capital Partners LLC 2011 MBE/Section3 Certified Vendor</a:t>
          </a:r>
        </a:p>
      </dgm:t>
    </dgm:pt>
    <dgm:pt modelId="{32B082E3-C349-4BD5-B712-5A767D4D49F7}" type="parTrans" cxnId="{8EE875D0-3BC5-45FE-8B2C-BCE31312A725}">
      <dgm:prSet/>
      <dgm:spPr/>
      <dgm:t>
        <a:bodyPr/>
        <a:lstStyle/>
        <a:p>
          <a:endParaRPr lang="en-US"/>
        </a:p>
      </dgm:t>
    </dgm:pt>
    <dgm:pt modelId="{6B69549D-C06A-48FB-B016-D78173924604}" type="sibTrans" cxnId="{8EE875D0-3BC5-45FE-8B2C-BCE31312A725}">
      <dgm:prSet/>
      <dgm:spPr/>
      <dgm:t>
        <a:bodyPr/>
        <a:lstStyle/>
        <a:p>
          <a:endParaRPr lang="en-US"/>
        </a:p>
      </dgm:t>
    </dgm:pt>
    <dgm:pt modelId="{AE9E77DB-A7D7-4947-BC24-F3410CA9D25B}">
      <dgm:prSet/>
      <dgm:spPr/>
      <dgm:t>
        <a:bodyPr/>
        <a:lstStyle/>
        <a:p>
          <a:r>
            <a:rPr lang="en-US" dirty="0"/>
            <a:t>Managing Agent For Residential And Commercial Rehab Projects Along With Community And Government Base Developments.</a:t>
          </a:r>
        </a:p>
      </dgm:t>
    </dgm:pt>
    <dgm:pt modelId="{5ABAF1E2-74B8-4CC8-A335-35E036B9EE5E}" type="parTrans" cxnId="{B9D47812-1A76-44C8-A92C-2A1FD55C887C}">
      <dgm:prSet/>
      <dgm:spPr/>
      <dgm:t>
        <a:bodyPr/>
        <a:lstStyle/>
        <a:p>
          <a:endParaRPr lang="en-US"/>
        </a:p>
      </dgm:t>
    </dgm:pt>
    <dgm:pt modelId="{98F541E0-FA1C-4440-AFE1-F7FA5A19C684}" type="sibTrans" cxnId="{B9D47812-1A76-44C8-A92C-2A1FD55C887C}">
      <dgm:prSet/>
      <dgm:spPr/>
      <dgm:t>
        <a:bodyPr/>
        <a:lstStyle/>
        <a:p>
          <a:endParaRPr lang="en-US"/>
        </a:p>
      </dgm:t>
    </dgm:pt>
    <dgm:pt modelId="{92B1E414-C76D-4C32-92A7-00A9FFE1FBF5}">
      <dgm:prSet/>
      <dgm:spPr/>
      <dgm:t>
        <a:bodyPr/>
        <a:lstStyle/>
        <a:p>
          <a:r>
            <a:rPr lang="en-US" dirty="0"/>
            <a:t>We Support Low-Income Families And Community Outreach Groups Looking To Implement FEJA &amp; CEJA Workforce Development Programs In Underserved Areas.</a:t>
          </a:r>
        </a:p>
      </dgm:t>
    </dgm:pt>
    <dgm:pt modelId="{B262D6D5-A5B9-47C3-9CD0-B0F326361D26}" type="parTrans" cxnId="{60BFFE14-6755-413D-9C64-2D75124C1AB1}">
      <dgm:prSet/>
      <dgm:spPr/>
      <dgm:t>
        <a:bodyPr/>
        <a:lstStyle/>
        <a:p>
          <a:endParaRPr lang="en-US"/>
        </a:p>
      </dgm:t>
    </dgm:pt>
    <dgm:pt modelId="{B61C3FFD-D226-433F-A057-395371CAE025}" type="sibTrans" cxnId="{60BFFE14-6755-413D-9C64-2D75124C1AB1}">
      <dgm:prSet/>
      <dgm:spPr/>
      <dgm:t>
        <a:bodyPr/>
        <a:lstStyle/>
        <a:p>
          <a:endParaRPr lang="en-US"/>
        </a:p>
      </dgm:t>
    </dgm:pt>
    <dgm:pt modelId="{E649A651-1838-4CC8-A855-6D60B7DB3327}" type="pres">
      <dgm:prSet presAssocID="{6C6A924E-0A26-4B35-8705-489C9DAF8CC2}" presName="diagram" presStyleCnt="0">
        <dgm:presLayoutVars>
          <dgm:dir/>
          <dgm:resizeHandles val="exact"/>
        </dgm:presLayoutVars>
      </dgm:prSet>
      <dgm:spPr/>
    </dgm:pt>
    <dgm:pt modelId="{14243269-AEFD-4E6A-9FF4-FFCCC101C984}" type="pres">
      <dgm:prSet presAssocID="{00DCD3A0-404D-4FA3-8149-2DF175331BC9}" presName="node" presStyleLbl="node1" presStyleIdx="0" presStyleCnt="6">
        <dgm:presLayoutVars>
          <dgm:bulletEnabled val="1"/>
        </dgm:presLayoutVars>
      </dgm:prSet>
      <dgm:spPr/>
    </dgm:pt>
    <dgm:pt modelId="{E7712D75-C59D-4BC0-A79F-5A0B75A79705}" type="pres">
      <dgm:prSet presAssocID="{DB92CD3D-C264-46A0-BDCD-1F88E53EC378}" presName="sibTrans" presStyleCnt="0"/>
      <dgm:spPr/>
    </dgm:pt>
    <dgm:pt modelId="{F56ABF88-05D6-438F-A782-AAE8CFE38F45}" type="pres">
      <dgm:prSet presAssocID="{940873BE-8C60-44F2-818E-500AB3FEB6D7}" presName="node" presStyleLbl="node1" presStyleIdx="1" presStyleCnt="6">
        <dgm:presLayoutVars>
          <dgm:bulletEnabled val="1"/>
        </dgm:presLayoutVars>
      </dgm:prSet>
      <dgm:spPr/>
    </dgm:pt>
    <dgm:pt modelId="{52EEE20A-B636-4E46-A824-4088915DE615}" type="pres">
      <dgm:prSet presAssocID="{3EE67893-2A2D-4047-969B-A6B8318D6C9C}" presName="sibTrans" presStyleCnt="0"/>
      <dgm:spPr/>
    </dgm:pt>
    <dgm:pt modelId="{BEA3349C-4BE4-4F03-9AC0-AB8C94B821EA}" type="pres">
      <dgm:prSet presAssocID="{759C894A-D0B9-46FB-91A0-0504C3E52749}" presName="node" presStyleLbl="node1" presStyleIdx="2" presStyleCnt="6">
        <dgm:presLayoutVars>
          <dgm:bulletEnabled val="1"/>
        </dgm:presLayoutVars>
      </dgm:prSet>
      <dgm:spPr/>
    </dgm:pt>
    <dgm:pt modelId="{0691BE8E-C027-425D-835A-35FA17FADF02}" type="pres">
      <dgm:prSet presAssocID="{07F08CCD-BC8A-4D81-A7DC-C17B98B721D8}" presName="sibTrans" presStyleCnt="0"/>
      <dgm:spPr/>
    </dgm:pt>
    <dgm:pt modelId="{C3C2CA74-7173-4FBB-96EA-BE33FDCEE2AD}" type="pres">
      <dgm:prSet presAssocID="{14E9FAAC-9C85-4B11-B088-9CE25A6756F3}" presName="node" presStyleLbl="node1" presStyleIdx="3" presStyleCnt="6">
        <dgm:presLayoutVars>
          <dgm:bulletEnabled val="1"/>
        </dgm:presLayoutVars>
      </dgm:prSet>
      <dgm:spPr/>
    </dgm:pt>
    <dgm:pt modelId="{B3144196-F488-477A-825A-9D1FC56DDB12}" type="pres">
      <dgm:prSet presAssocID="{6B69549D-C06A-48FB-B016-D78173924604}" presName="sibTrans" presStyleCnt="0"/>
      <dgm:spPr/>
    </dgm:pt>
    <dgm:pt modelId="{D72C850C-BF09-4A2A-BC3C-110AE27DB05E}" type="pres">
      <dgm:prSet presAssocID="{AE9E77DB-A7D7-4947-BC24-F3410CA9D25B}" presName="node" presStyleLbl="node1" presStyleIdx="4" presStyleCnt="6">
        <dgm:presLayoutVars>
          <dgm:bulletEnabled val="1"/>
        </dgm:presLayoutVars>
      </dgm:prSet>
      <dgm:spPr/>
    </dgm:pt>
    <dgm:pt modelId="{0513EC96-97F0-4204-BE4B-963A70F5F16F}" type="pres">
      <dgm:prSet presAssocID="{98F541E0-FA1C-4440-AFE1-F7FA5A19C684}" presName="sibTrans" presStyleCnt="0"/>
      <dgm:spPr/>
    </dgm:pt>
    <dgm:pt modelId="{03D95B50-95E1-4EBF-AA0B-09B3264C2FF1}" type="pres">
      <dgm:prSet presAssocID="{92B1E414-C76D-4C32-92A7-00A9FFE1FBF5}" presName="node" presStyleLbl="node1" presStyleIdx="5" presStyleCnt="6">
        <dgm:presLayoutVars>
          <dgm:bulletEnabled val="1"/>
        </dgm:presLayoutVars>
      </dgm:prSet>
      <dgm:spPr/>
    </dgm:pt>
  </dgm:ptLst>
  <dgm:cxnLst>
    <dgm:cxn modelId="{B9D47812-1A76-44C8-A92C-2A1FD55C887C}" srcId="{6C6A924E-0A26-4B35-8705-489C9DAF8CC2}" destId="{AE9E77DB-A7D7-4947-BC24-F3410CA9D25B}" srcOrd="4" destOrd="0" parTransId="{5ABAF1E2-74B8-4CC8-A335-35E036B9EE5E}" sibTransId="{98F541E0-FA1C-4440-AFE1-F7FA5A19C684}"/>
    <dgm:cxn modelId="{60BFFE14-6755-413D-9C64-2D75124C1AB1}" srcId="{6C6A924E-0A26-4B35-8705-489C9DAF8CC2}" destId="{92B1E414-C76D-4C32-92A7-00A9FFE1FBF5}" srcOrd="5" destOrd="0" parTransId="{B262D6D5-A5B9-47C3-9CD0-B0F326361D26}" sibTransId="{B61C3FFD-D226-433F-A057-395371CAE025}"/>
    <dgm:cxn modelId="{41083519-DFD4-4856-8995-573DA9EB96D0}" type="presOf" srcId="{6C6A924E-0A26-4B35-8705-489C9DAF8CC2}" destId="{E649A651-1838-4CC8-A855-6D60B7DB3327}" srcOrd="0" destOrd="0" presId="urn:microsoft.com/office/officeart/2005/8/layout/default"/>
    <dgm:cxn modelId="{F424A41C-EB77-4FD6-AC93-F93225B932E6}" type="presOf" srcId="{759C894A-D0B9-46FB-91A0-0504C3E52749}" destId="{BEA3349C-4BE4-4F03-9AC0-AB8C94B821EA}" srcOrd="0" destOrd="0" presId="urn:microsoft.com/office/officeart/2005/8/layout/default"/>
    <dgm:cxn modelId="{38F18C31-6859-48DA-860E-D8DC6A549388}" type="presOf" srcId="{92B1E414-C76D-4C32-92A7-00A9FFE1FBF5}" destId="{03D95B50-95E1-4EBF-AA0B-09B3264C2FF1}" srcOrd="0" destOrd="0" presId="urn:microsoft.com/office/officeart/2005/8/layout/default"/>
    <dgm:cxn modelId="{D24FEA53-81FA-40DC-B580-3AF7C72F7F91}" type="presOf" srcId="{AE9E77DB-A7D7-4947-BC24-F3410CA9D25B}" destId="{D72C850C-BF09-4A2A-BC3C-110AE27DB05E}" srcOrd="0" destOrd="0" presId="urn:microsoft.com/office/officeart/2005/8/layout/default"/>
    <dgm:cxn modelId="{F6B06A8D-4C20-4321-B721-304495EC6343}" type="presOf" srcId="{14E9FAAC-9C85-4B11-B088-9CE25A6756F3}" destId="{C3C2CA74-7173-4FBB-96EA-BE33FDCEE2AD}" srcOrd="0" destOrd="0" presId="urn:microsoft.com/office/officeart/2005/8/layout/default"/>
    <dgm:cxn modelId="{6C4804A5-FF93-433F-A9DE-62C01A90F9FF}" srcId="{6C6A924E-0A26-4B35-8705-489C9DAF8CC2}" destId="{759C894A-D0B9-46FB-91A0-0504C3E52749}" srcOrd="2" destOrd="0" parTransId="{A5EF1D1A-89D6-47D4-BB58-AC474D33D911}" sibTransId="{07F08CCD-BC8A-4D81-A7DC-C17B98B721D8}"/>
    <dgm:cxn modelId="{3EEBA8AA-83C0-4BEF-8257-93B7914188B8}" srcId="{6C6A924E-0A26-4B35-8705-489C9DAF8CC2}" destId="{00DCD3A0-404D-4FA3-8149-2DF175331BC9}" srcOrd="0" destOrd="0" parTransId="{392081F7-E85E-4AF2-8ADC-6BB11AD32471}" sibTransId="{DB92CD3D-C264-46A0-BDCD-1F88E53EC378}"/>
    <dgm:cxn modelId="{AD4485B1-F760-4082-84D2-80C01D7ADF1C}" type="presOf" srcId="{940873BE-8C60-44F2-818E-500AB3FEB6D7}" destId="{F56ABF88-05D6-438F-A782-AAE8CFE38F45}" srcOrd="0" destOrd="0" presId="urn:microsoft.com/office/officeart/2005/8/layout/default"/>
    <dgm:cxn modelId="{8EE875D0-3BC5-45FE-8B2C-BCE31312A725}" srcId="{6C6A924E-0A26-4B35-8705-489C9DAF8CC2}" destId="{14E9FAAC-9C85-4B11-B088-9CE25A6756F3}" srcOrd="3" destOrd="0" parTransId="{32B082E3-C349-4BD5-B712-5A767D4D49F7}" sibTransId="{6B69549D-C06A-48FB-B016-D78173924604}"/>
    <dgm:cxn modelId="{C94F36F5-4E7E-40E4-9EF0-1C9B576AF453}" srcId="{6C6A924E-0A26-4B35-8705-489C9DAF8CC2}" destId="{940873BE-8C60-44F2-818E-500AB3FEB6D7}" srcOrd="1" destOrd="0" parTransId="{F900ECC0-2D09-4B56-8BE8-22F58A2BF715}" sibTransId="{3EE67893-2A2D-4047-969B-A6B8318D6C9C}"/>
    <dgm:cxn modelId="{66F622F7-F415-49E0-8957-DF946DE5D567}" type="presOf" srcId="{00DCD3A0-404D-4FA3-8149-2DF175331BC9}" destId="{14243269-AEFD-4E6A-9FF4-FFCCC101C984}" srcOrd="0" destOrd="0" presId="urn:microsoft.com/office/officeart/2005/8/layout/default"/>
    <dgm:cxn modelId="{8251DFBF-00D6-4926-9004-06F516CBDDF5}" type="presParOf" srcId="{E649A651-1838-4CC8-A855-6D60B7DB3327}" destId="{14243269-AEFD-4E6A-9FF4-FFCCC101C984}" srcOrd="0" destOrd="0" presId="urn:microsoft.com/office/officeart/2005/8/layout/default"/>
    <dgm:cxn modelId="{DF36620A-97E5-43EA-B9C5-8E43CEE4836E}" type="presParOf" srcId="{E649A651-1838-4CC8-A855-6D60B7DB3327}" destId="{E7712D75-C59D-4BC0-A79F-5A0B75A79705}" srcOrd="1" destOrd="0" presId="urn:microsoft.com/office/officeart/2005/8/layout/default"/>
    <dgm:cxn modelId="{FE92D5FD-A05B-4FFB-AACD-BDC7E617F87B}" type="presParOf" srcId="{E649A651-1838-4CC8-A855-6D60B7DB3327}" destId="{F56ABF88-05D6-438F-A782-AAE8CFE38F45}" srcOrd="2" destOrd="0" presId="urn:microsoft.com/office/officeart/2005/8/layout/default"/>
    <dgm:cxn modelId="{A492664E-0E44-4D37-B3B6-FD2D89C69EC7}" type="presParOf" srcId="{E649A651-1838-4CC8-A855-6D60B7DB3327}" destId="{52EEE20A-B636-4E46-A824-4088915DE615}" srcOrd="3" destOrd="0" presId="urn:microsoft.com/office/officeart/2005/8/layout/default"/>
    <dgm:cxn modelId="{72B7DD5B-8023-4B59-A3E6-5721F8F633FE}" type="presParOf" srcId="{E649A651-1838-4CC8-A855-6D60B7DB3327}" destId="{BEA3349C-4BE4-4F03-9AC0-AB8C94B821EA}" srcOrd="4" destOrd="0" presId="urn:microsoft.com/office/officeart/2005/8/layout/default"/>
    <dgm:cxn modelId="{7B35AAC1-7B14-4707-B2E3-4EA1CB72056C}" type="presParOf" srcId="{E649A651-1838-4CC8-A855-6D60B7DB3327}" destId="{0691BE8E-C027-425D-835A-35FA17FADF02}" srcOrd="5" destOrd="0" presId="urn:microsoft.com/office/officeart/2005/8/layout/default"/>
    <dgm:cxn modelId="{67A28EB6-FFF9-483D-988D-59EBE2790864}" type="presParOf" srcId="{E649A651-1838-4CC8-A855-6D60B7DB3327}" destId="{C3C2CA74-7173-4FBB-96EA-BE33FDCEE2AD}" srcOrd="6" destOrd="0" presId="urn:microsoft.com/office/officeart/2005/8/layout/default"/>
    <dgm:cxn modelId="{6EF1907A-AEE9-4B00-BB76-0DE69A96CAA2}" type="presParOf" srcId="{E649A651-1838-4CC8-A855-6D60B7DB3327}" destId="{B3144196-F488-477A-825A-9D1FC56DDB12}" srcOrd="7" destOrd="0" presId="urn:microsoft.com/office/officeart/2005/8/layout/default"/>
    <dgm:cxn modelId="{CBA81C8D-141A-48A7-A61A-695EF8DD3B1D}" type="presParOf" srcId="{E649A651-1838-4CC8-A855-6D60B7DB3327}" destId="{D72C850C-BF09-4A2A-BC3C-110AE27DB05E}" srcOrd="8" destOrd="0" presId="urn:microsoft.com/office/officeart/2005/8/layout/default"/>
    <dgm:cxn modelId="{43FB518F-F39B-4E79-A4E2-FF2E4890605F}" type="presParOf" srcId="{E649A651-1838-4CC8-A855-6D60B7DB3327}" destId="{0513EC96-97F0-4204-BE4B-963A70F5F16F}" srcOrd="9" destOrd="0" presId="urn:microsoft.com/office/officeart/2005/8/layout/default"/>
    <dgm:cxn modelId="{18DD7CBB-9845-4D00-9933-19CBD07C83F9}" type="presParOf" srcId="{E649A651-1838-4CC8-A855-6D60B7DB3327}" destId="{03D95B50-95E1-4EBF-AA0B-09B3264C2FF1}" srcOrd="10" destOrd="0" presId="urn:microsoft.com/office/officeart/2005/8/layout/default"/>
  </dgm:cxnLst>
  <dgm:bg/>
  <dgm:whole>
    <a:ln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E3F027-9706-47D1-B894-2B731E41AA4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3C72E07-778F-4F3A-8BD3-7D13F2FC1EF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i="0"/>
            <a:t>AMB Renewable Energy is excited to be part of the ComEd 2022 incubator program.</a:t>
          </a:r>
          <a:endParaRPr lang="en-US"/>
        </a:p>
      </dgm:t>
    </dgm:pt>
    <dgm:pt modelId="{A0DD4A5C-F9D0-4BAB-9C85-DE68FAC5FBD0}" type="parTrans" cxnId="{C8E9A804-965E-481F-91FC-936C8B1766E1}">
      <dgm:prSet/>
      <dgm:spPr/>
      <dgm:t>
        <a:bodyPr/>
        <a:lstStyle/>
        <a:p>
          <a:endParaRPr lang="en-US"/>
        </a:p>
      </dgm:t>
    </dgm:pt>
    <dgm:pt modelId="{E54DCF2C-B4AC-464D-870B-F146E124D4B1}" type="sibTrans" cxnId="{C8E9A804-965E-481F-91FC-936C8B1766E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7E3AEA2-1EE1-4CA0-80DB-797EE124660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AMB Renewable Energy is looking to bundle ComEd energy savings products with our existing sustainable energy services.</a:t>
          </a:r>
        </a:p>
      </dgm:t>
    </dgm:pt>
    <dgm:pt modelId="{0C5C71BE-9293-4D28-BEF9-75B2586E6C08}" type="parTrans" cxnId="{C9D2C501-5EF1-4854-A4E0-6417179E5608}">
      <dgm:prSet/>
      <dgm:spPr/>
      <dgm:t>
        <a:bodyPr/>
        <a:lstStyle/>
        <a:p>
          <a:endParaRPr lang="en-US"/>
        </a:p>
      </dgm:t>
    </dgm:pt>
    <dgm:pt modelId="{1AD57CCA-5B7E-4E17-81DC-E2C0217A49F9}" type="sibTrans" cxnId="{C9D2C501-5EF1-4854-A4E0-6417179E560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F48AF05-679E-4340-ADF7-FBB87248B2B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Also Excited to partner with ComEd mentors to take advantage of potential clean energy projects utilizing our Workforce Development Training Program</a:t>
          </a:r>
        </a:p>
      </dgm:t>
    </dgm:pt>
    <dgm:pt modelId="{451A189F-F419-44C9-94EA-C933A233140F}" type="parTrans" cxnId="{78482C81-FBD6-4301-BF7C-13C2123509F5}">
      <dgm:prSet/>
      <dgm:spPr/>
      <dgm:t>
        <a:bodyPr/>
        <a:lstStyle/>
        <a:p>
          <a:endParaRPr lang="en-US"/>
        </a:p>
      </dgm:t>
    </dgm:pt>
    <dgm:pt modelId="{4DA20651-2144-400D-80DC-18B1B2BE5718}" type="sibTrans" cxnId="{78482C81-FBD6-4301-BF7C-13C2123509F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4AEB812-0553-433E-B74E-6A3561CAE3A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We feel that the incubator program will help grow our business and expand our clean energy network.</a:t>
          </a:r>
          <a:endParaRPr lang="en-US" dirty="0"/>
        </a:p>
      </dgm:t>
    </dgm:pt>
    <dgm:pt modelId="{B7100641-DB3B-404D-B86F-FEBF07DCEFE2}" type="parTrans" cxnId="{C5C34307-425A-4E00-8904-D89057EDB0DD}">
      <dgm:prSet/>
      <dgm:spPr/>
      <dgm:t>
        <a:bodyPr/>
        <a:lstStyle/>
        <a:p>
          <a:endParaRPr lang="en-US"/>
        </a:p>
      </dgm:t>
    </dgm:pt>
    <dgm:pt modelId="{D8808937-A742-4877-A6B8-472BF8E76DF3}" type="sibTrans" cxnId="{C5C34307-425A-4E00-8904-D89057EDB0DD}">
      <dgm:prSet/>
      <dgm:spPr/>
      <dgm:t>
        <a:bodyPr/>
        <a:lstStyle/>
        <a:p>
          <a:endParaRPr lang="en-US"/>
        </a:p>
      </dgm:t>
    </dgm:pt>
    <dgm:pt modelId="{F81351B5-43F4-4D80-ACA1-BCE106E92979}" type="pres">
      <dgm:prSet presAssocID="{19E3F027-9706-47D1-B894-2B731E41AA45}" presName="root" presStyleCnt="0">
        <dgm:presLayoutVars>
          <dgm:dir/>
          <dgm:resizeHandles val="exact"/>
        </dgm:presLayoutVars>
      </dgm:prSet>
      <dgm:spPr/>
    </dgm:pt>
    <dgm:pt modelId="{589C3FD9-581C-4A62-A70A-B9CC887CA791}" type="pres">
      <dgm:prSet presAssocID="{C3C72E07-778F-4F3A-8BD3-7D13F2FC1EFF}" presName="compNode" presStyleCnt="0"/>
      <dgm:spPr/>
    </dgm:pt>
    <dgm:pt modelId="{4D63BA1F-0639-4B31-80B5-B48A1F460A44}" type="pres">
      <dgm:prSet presAssocID="{C3C72E07-778F-4F3A-8BD3-7D13F2FC1EFF}" presName="iconBgRect" presStyleLbl="bgShp" presStyleIdx="0" presStyleCnt="4"/>
      <dgm:spPr/>
    </dgm:pt>
    <dgm:pt modelId="{FE20CC54-CE74-4838-B1AD-394EA0FD79DF}" type="pres">
      <dgm:prSet presAssocID="{C3C72E07-778F-4F3A-8BD3-7D13F2FC1EF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22A68AF6-8880-4A17-8905-40C9DB0C7776}" type="pres">
      <dgm:prSet presAssocID="{C3C72E07-778F-4F3A-8BD3-7D13F2FC1EFF}" presName="spaceRect" presStyleCnt="0"/>
      <dgm:spPr/>
    </dgm:pt>
    <dgm:pt modelId="{C64797E5-0547-4482-8ECD-31C252FF4C17}" type="pres">
      <dgm:prSet presAssocID="{C3C72E07-778F-4F3A-8BD3-7D13F2FC1EFF}" presName="textRect" presStyleLbl="revTx" presStyleIdx="0" presStyleCnt="4">
        <dgm:presLayoutVars>
          <dgm:chMax val="1"/>
          <dgm:chPref val="1"/>
        </dgm:presLayoutVars>
      </dgm:prSet>
      <dgm:spPr/>
    </dgm:pt>
    <dgm:pt modelId="{85D7F771-DC1C-4246-8248-8B5E7D4C5E42}" type="pres">
      <dgm:prSet presAssocID="{E54DCF2C-B4AC-464D-870B-F146E124D4B1}" presName="sibTrans" presStyleCnt="0"/>
      <dgm:spPr/>
    </dgm:pt>
    <dgm:pt modelId="{646FE82D-CEC2-4613-B38A-67200D69C2D8}" type="pres">
      <dgm:prSet presAssocID="{77E3AEA2-1EE1-4CA0-80DB-797EE124660B}" presName="compNode" presStyleCnt="0"/>
      <dgm:spPr/>
    </dgm:pt>
    <dgm:pt modelId="{5CA08CA5-0CE4-491E-9F40-4103CD7E31AF}" type="pres">
      <dgm:prSet presAssocID="{77E3AEA2-1EE1-4CA0-80DB-797EE124660B}" presName="iconBgRect" presStyleLbl="bgShp" presStyleIdx="1" presStyleCnt="4"/>
      <dgm:spPr/>
    </dgm:pt>
    <dgm:pt modelId="{0F001AD2-2397-42FB-8A28-C06885A6F8E1}" type="pres">
      <dgm:prSet presAssocID="{77E3AEA2-1EE1-4CA0-80DB-797EE124660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B575B5D3-BDFB-408E-8EC2-03B0C33F3498}" type="pres">
      <dgm:prSet presAssocID="{77E3AEA2-1EE1-4CA0-80DB-797EE124660B}" presName="spaceRect" presStyleCnt="0"/>
      <dgm:spPr/>
    </dgm:pt>
    <dgm:pt modelId="{4A272FD9-016F-4736-827B-8A62C8BF84C1}" type="pres">
      <dgm:prSet presAssocID="{77E3AEA2-1EE1-4CA0-80DB-797EE124660B}" presName="textRect" presStyleLbl="revTx" presStyleIdx="1" presStyleCnt="4">
        <dgm:presLayoutVars>
          <dgm:chMax val="1"/>
          <dgm:chPref val="1"/>
        </dgm:presLayoutVars>
      </dgm:prSet>
      <dgm:spPr/>
    </dgm:pt>
    <dgm:pt modelId="{4312DD6B-84A6-4239-B5DB-F468731F2957}" type="pres">
      <dgm:prSet presAssocID="{1AD57CCA-5B7E-4E17-81DC-E2C0217A49F9}" presName="sibTrans" presStyleCnt="0"/>
      <dgm:spPr/>
    </dgm:pt>
    <dgm:pt modelId="{65DE5079-E500-45CA-B355-D832D3E3C041}" type="pres">
      <dgm:prSet presAssocID="{4F48AF05-679E-4340-ADF7-FBB87248B2BC}" presName="compNode" presStyleCnt="0"/>
      <dgm:spPr/>
    </dgm:pt>
    <dgm:pt modelId="{0EBDBA77-066D-4B94-AC69-63A789BFCB0A}" type="pres">
      <dgm:prSet presAssocID="{4F48AF05-679E-4340-ADF7-FBB87248B2BC}" presName="iconBgRect" presStyleLbl="bgShp" presStyleIdx="2" presStyleCnt="4"/>
      <dgm:spPr/>
    </dgm:pt>
    <dgm:pt modelId="{0C51EFC9-CCB0-4052-BFCD-FDDCFC429130}" type="pres">
      <dgm:prSet presAssocID="{4F48AF05-679E-4340-ADF7-FBB87248B2B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8235C39-89B5-472B-B966-04366454E2C8}" type="pres">
      <dgm:prSet presAssocID="{4F48AF05-679E-4340-ADF7-FBB87248B2BC}" presName="spaceRect" presStyleCnt="0"/>
      <dgm:spPr/>
    </dgm:pt>
    <dgm:pt modelId="{703979B1-8FD8-4AAD-A728-EDD20B1F0353}" type="pres">
      <dgm:prSet presAssocID="{4F48AF05-679E-4340-ADF7-FBB87248B2BC}" presName="textRect" presStyleLbl="revTx" presStyleIdx="2" presStyleCnt="4">
        <dgm:presLayoutVars>
          <dgm:chMax val="1"/>
          <dgm:chPref val="1"/>
        </dgm:presLayoutVars>
      </dgm:prSet>
      <dgm:spPr/>
    </dgm:pt>
    <dgm:pt modelId="{17FCBF4D-493E-4BD0-93D4-E0074E9BD35D}" type="pres">
      <dgm:prSet presAssocID="{4DA20651-2144-400D-80DC-18B1B2BE5718}" presName="sibTrans" presStyleCnt="0"/>
      <dgm:spPr/>
    </dgm:pt>
    <dgm:pt modelId="{C329C684-4CA8-4550-8590-1B3C5299A68E}" type="pres">
      <dgm:prSet presAssocID="{84AEB812-0553-433E-B74E-6A3561CAE3A6}" presName="compNode" presStyleCnt="0"/>
      <dgm:spPr/>
    </dgm:pt>
    <dgm:pt modelId="{6C2E2594-CB83-4086-B1EA-E64F804345E5}" type="pres">
      <dgm:prSet presAssocID="{84AEB812-0553-433E-B74E-6A3561CAE3A6}" presName="iconBgRect" presStyleLbl="bgShp" presStyleIdx="3" presStyleCnt="4"/>
      <dgm:spPr/>
    </dgm:pt>
    <dgm:pt modelId="{6BFE3219-B2E3-426C-9DDE-F42AD6C1C987}" type="pres">
      <dgm:prSet presAssocID="{84AEB812-0553-433E-B74E-6A3561CAE3A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22D58892-1900-40F0-BCBE-FF875B7D6C43}" type="pres">
      <dgm:prSet presAssocID="{84AEB812-0553-433E-B74E-6A3561CAE3A6}" presName="spaceRect" presStyleCnt="0"/>
      <dgm:spPr/>
    </dgm:pt>
    <dgm:pt modelId="{26750F38-8B7D-40DE-B673-F5228E46C350}" type="pres">
      <dgm:prSet presAssocID="{84AEB812-0553-433E-B74E-6A3561CAE3A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9D2C501-5EF1-4854-A4E0-6417179E5608}" srcId="{19E3F027-9706-47D1-B894-2B731E41AA45}" destId="{77E3AEA2-1EE1-4CA0-80DB-797EE124660B}" srcOrd="1" destOrd="0" parTransId="{0C5C71BE-9293-4D28-BEF9-75B2586E6C08}" sibTransId="{1AD57CCA-5B7E-4E17-81DC-E2C0217A49F9}"/>
    <dgm:cxn modelId="{C8E9A804-965E-481F-91FC-936C8B1766E1}" srcId="{19E3F027-9706-47D1-B894-2B731E41AA45}" destId="{C3C72E07-778F-4F3A-8BD3-7D13F2FC1EFF}" srcOrd="0" destOrd="0" parTransId="{A0DD4A5C-F9D0-4BAB-9C85-DE68FAC5FBD0}" sibTransId="{E54DCF2C-B4AC-464D-870B-F146E124D4B1}"/>
    <dgm:cxn modelId="{43551E06-83B6-4F0E-8FFE-3186BB4405AD}" type="presOf" srcId="{19E3F027-9706-47D1-B894-2B731E41AA45}" destId="{F81351B5-43F4-4D80-ACA1-BCE106E92979}" srcOrd="0" destOrd="0" presId="urn:microsoft.com/office/officeart/2018/5/layout/IconCircleLabelList"/>
    <dgm:cxn modelId="{C5C34307-425A-4E00-8904-D89057EDB0DD}" srcId="{19E3F027-9706-47D1-B894-2B731E41AA45}" destId="{84AEB812-0553-433E-B74E-6A3561CAE3A6}" srcOrd="3" destOrd="0" parTransId="{B7100641-DB3B-404D-B86F-FEBF07DCEFE2}" sibTransId="{D8808937-A742-4877-A6B8-472BF8E76DF3}"/>
    <dgm:cxn modelId="{7CC5730F-F541-45CE-BA25-51E23CD4B55F}" type="presOf" srcId="{84AEB812-0553-433E-B74E-6A3561CAE3A6}" destId="{26750F38-8B7D-40DE-B673-F5228E46C350}" srcOrd="0" destOrd="0" presId="urn:microsoft.com/office/officeart/2018/5/layout/IconCircleLabelList"/>
    <dgm:cxn modelId="{BD24C53E-1430-44C8-BE06-AA2E7CD05D1E}" type="presOf" srcId="{4F48AF05-679E-4340-ADF7-FBB87248B2BC}" destId="{703979B1-8FD8-4AAD-A728-EDD20B1F0353}" srcOrd="0" destOrd="0" presId="urn:microsoft.com/office/officeart/2018/5/layout/IconCircleLabelList"/>
    <dgm:cxn modelId="{DD39A443-945C-4B4C-856F-08F49AD89826}" type="presOf" srcId="{C3C72E07-778F-4F3A-8BD3-7D13F2FC1EFF}" destId="{C64797E5-0547-4482-8ECD-31C252FF4C17}" srcOrd="0" destOrd="0" presId="urn:microsoft.com/office/officeart/2018/5/layout/IconCircleLabelList"/>
    <dgm:cxn modelId="{78482C81-FBD6-4301-BF7C-13C2123509F5}" srcId="{19E3F027-9706-47D1-B894-2B731E41AA45}" destId="{4F48AF05-679E-4340-ADF7-FBB87248B2BC}" srcOrd="2" destOrd="0" parTransId="{451A189F-F419-44C9-94EA-C933A233140F}" sibTransId="{4DA20651-2144-400D-80DC-18B1B2BE5718}"/>
    <dgm:cxn modelId="{F755B5D3-5FA3-430D-90A4-11FFDCDEE564}" type="presOf" srcId="{77E3AEA2-1EE1-4CA0-80DB-797EE124660B}" destId="{4A272FD9-016F-4736-827B-8A62C8BF84C1}" srcOrd="0" destOrd="0" presId="urn:microsoft.com/office/officeart/2018/5/layout/IconCircleLabelList"/>
    <dgm:cxn modelId="{1FBE3B6F-6C8B-4B60-AEE9-A98272AEC03C}" type="presParOf" srcId="{F81351B5-43F4-4D80-ACA1-BCE106E92979}" destId="{589C3FD9-581C-4A62-A70A-B9CC887CA791}" srcOrd="0" destOrd="0" presId="urn:microsoft.com/office/officeart/2018/5/layout/IconCircleLabelList"/>
    <dgm:cxn modelId="{09B5D3D7-37A1-4488-9DE0-E4A3A8418B37}" type="presParOf" srcId="{589C3FD9-581C-4A62-A70A-B9CC887CA791}" destId="{4D63BA1F-0639-4B31-80B5-B48A1F460A44}" srcOrd="0" destOrd="0" presId="urn:microsoft.com/office/officeart/2018/5/layout/IconCircleLabelList"/>
    <dgm:cxn modelId="{3BC04F38-7836-41A1-977C-EA0CA675E0AB}" type="presParOf" srcId="{589C3FD9-581C-4A62-A70A-B9CC887CA791}" destId="{FE20CC54-CE74-4838-B1AD-394EA0FD79DF}" srcOrd="1" destOrd="0" presId="urn:microsoft.com/office/officeart/2018/5/layout/IconCircleLabelList"/>
    <dgm:cxn modelId="{01770878-BE53-44DD-81A5-D534A76ED248}" type="presParOf" srcId="{589C3FD9-581C-4A62-A70A-B9CC887CA791}" destId="{22A68AF6-8880-4A17-8905-40C9DB0C7776}" srcOrd="2" destOrd="0" presId="urn:microsoft.com/office/officeart/2018/5/layout/IconCircleLabelList"/>
    <dgm:cxn modelId="{45DDD2BF-7382-4A6A-AB4C-1A0B5565C726}" type="presParOf" srcId="{589C3FD9-581C-4A62-A70A-B9CC887CA791}" destId="{C64797E5-0547-4482-8ECD-31C252FF4C17}" srcOrd="3" destOrd="0" presId="urn:microsoft.com/office/officeart/2018/5/layout/IconCircleLabelList"/>
    <dgm:cxn modelId="{C1149488-B079-4CB2-84C9-543510C419E8}" type="presParOf" srcId="{F81351B5-43F4-4D80-ACA1-BCE106E92979}" destId="{85D7F771-DC1C-4246-8248-8B5E7D4C5E42}" srcOrd="1" destOrd="0" presId="urn:microsoft.com/office/officeart/2018/5/layout/IconCircleLabelList"/>
    <dgm:cxn modelId="{D135FB16-72EE-4E81-9168-4D345124B643}" type="presParOf" srcId="{F81351B5-43F4-4D80-ACA1-BCE106E92979}" destId="{646FE82D-CEC2-4613-B38A-67200D69C2D8}" srcOrd="2" destOrd="0" presId="urn:microsoft.com/office/officeart/2018/5/layout/IconCircleLabelList"/>
    <dgm:cxn modelId="{F15CAA8C-6E87-4BFD-B04D-02F6EB101FD3}" type="presParOf" srcId="{646FE82D-CEC2-4613-B38A-67200D69C2D8}" destId="{5CA08CA5-0CE4-491E-9F40-4103CD7E31AF}" srcOrd="0" destOrd="0" presId="urn:microsoft.com/office/officeart/2018/5/layout/IconCircleLabelList"/>
    <dgm:cxn modelId="{47A3CE22-3DAF-477F-906E-D67A59AB8F52}" type="presParOf" srcId="{646FE82D-CEC2-4613-B38A-67200D69C2D8}" destId="{0F001AD2-2397-42FB-8A28-C06885A6F8E1}" srcOrd="1" destOrd="0" presId="urn:microsoft.com/office/officeart/2018/5/layout/IconCircleLabelList"/>
    <dgm:cxn modelId="{EF78A50E-CE78-4C23-8C67-573D259F8ED5}" type="presParOf" srcId="{646FE82D-CEC2-4613-B38A-67200D69C2D8}" destId="{B575B5D3-BDFB-408E-8EC2-03B0C33F3498}" srcOrd="2" destOrd="0" presId="urn:microsoft.com/office/officeart/2018/5/layout/IconCircleLabelList"/>
    <dgm:cxn modelId="{2F6BA1A7-8591-426A-926F-1507E345E63C}" type="presParOf" srcId="{646FE82D-CEC2-4613-B38A-67200D69C2D8}" destId="{4A272FD9-016F-4736-827B-8A62C8BF84C1}" srcOrd="3" destOrd="0" presId="urn:microsoft.com/office/officeart/2018/5/layout/IconCircleLabelList"/>
    <dgm:cxn modelId="{66257BEB-FA37-4242-A4BF-9194FAF3B243}" type="presParOf" srcId="{F81351B5-43F4-4D80-ACA1-BCE106E92979}" destId="{4312DD6B-84A6-4239-B5DB-F468731F2957}" srcOrd="3" destOrd="0" presId="urn:microsoft.com/office/officeart/2018/5/layout/IconCircleLabelList"/>
    <dgm:cxn modelId="{277EEB7B-21FA-4849-B5A4-98409F440976}" type="presParOf" srcId="{F81351B5-43F4-4D80-ACA1-BCE106E92979}" destId="{65DE5079-E500-45CA-B355-D832D3E3C041}" srcOrd="4" destOrd="0" presId="urn:microsoft.com/office/officeart/2018/5/layout/IconCircleLabelList"/>
    <dgm:cxn modelId="{E356B238-D99E-4EF9-BABC-492039401437}" type="presParOf" srcId="{65DE5079-E500-45CA-B355-D832D3E3C041}" destId="{0EBDBA77-066D-4B94-AC69-63A789BFCB0A}" srcOrd="0" destOrd="0" presId="urn:microsoft.com/office/officeart/2018/5/layout/IconCircleLabelList"/>
    <dgm:cxn modelId="{9DF2A40C-8B83-4898-8462-DA2DA17FE943}" type="presParOf" srcId="{65DE5079-E500-45CA-B355-D832D3E3C041}" destId="{0C51EFC9-CCB0-4052-BFCD-FDDCFC429130}" srcOrd="1" destOrd="0" presId="urn:microsoft.com/office/officeart/2018/5/layout/IconCircleLabelList"/>
    <dgm:cxn modelId="{82F41F7D-F027-4E56-B5CC-636E974F82E1}" type="presParOf" srcId="{65DE5079-E500-45CA-B355-D832D3E3C041}" destId="{18235C39-89B5-472B-B966-04366454E2C8}" srcOrd="2" destOrd="0" presId="urn:microsoft.com/office/officeart/2018/5/layout/IconCircleLabelList"/>
    <dgm:cxn modelId="{0022A1D9-5E15-43D2-80B5-D2E7030F849F}" type="presParOf" srcId="{65DE5079-E500-45CA-B355-D832D3E3C041}" destId="{703979B1-8FD8-4AAD-A728-EDD20B1F0353}" srcOrd="3" destOrd="0" presId="urn:microsoft.com/office/officeart/2018/5/layout/IconCircleLabelList"/>
    <dgm:cxn modelId="{68032FFC-FAC3-4C6B-AC48-F2E02A25C0AE}" type="presParOf" srcId="{F81351B5-43F4-4D80-ACA1-BCE106E92979}" destId="{17FCBF4D-493E-4BD0-93D4-E0074E9BD35D}" srcOrd="5" destOrd="0" presId="urn:microsoft.com/office/officeart/2018/5/layout/IconCircleLabelList"/>
    <dgm:cxn modelId="{5B682CDB-1FCC-4E83-A2F5-C82BEEEB1298}" type="presParOf" srcId="{F81351B5-43F4-4D80-ACA1-BCE106E92979}" destId="{C329C684-4CA8-4550-8590-1B3C5299A68E}" srcOrd="6" destOrd="0" presId="urn:microsoft.com/office/officeart/2018/5/layout/IconCircleLabelList"/>
    <dgm:cxn modelId="{8B12BB93-6127-4EAE-B536-3356AAD3E25A}" type="presParOf" srcId="{C329C684-4CA8-4550-8590-1B3C5299A68E}" destId="{6C2E2594-CB83-4086-B1EA-E64F804345E5}" srcOrd="0" destOrd="0" presId="urn:microsoft.com/office/officeart/2018/5/layout/IconCircleLabelList"/>
    <dgm:cxn modelId="{D60BC0A3-F61F-4D1A-BDAB-E0C677EC10C8}" type="presParOf" srcId="{C329C684-4CA8-4550-8590-1B3C5299A68E}" destId="{6BFE3219-B2E3-426C-9DDE-F42AD6C1C987}" srcOrd="1" destOrd="0" presId="urn:microsoft.com/office/officeart/2018/5/layout/IconCircleLabelList"/>
    <dgm:cxn modelId="{7F53BB5D-0266-40FE-82F4-B1730D86AB03}" type="presParOf" srcId="{C329C684-4CA8-4550-8590-1B3C5299A68E}" destId="{22D58892-1900-40F0-BCBE-FF875B7D6C43}" srcOrd="2" destOrd="0" presId="urn:microsoft.com/office/officeart/2018/5/layout/IconCircleLabelList"/>
    <dgm:cxn modelId="{CEDEEC7F-00AC-4594-A06A-E21E350C7D04}" type="presParOf" srcId="{C329C684-4CA8-4550-8590-1B3C5299A68E}" destId="{26750F38-8B7D-40DE-B673-F5228E46C35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43269-AEFD-4E6A-9FF4-FFCCC101C984}">
      <dsp:nvSpPr>
        <dsp:cNvPr id="0" name=""/>
        <dsp:cNvSpPr/>
      </dsp:nvSpPr>
      <dsp:spPr>
        <a:xfrm>
          <a:off x="0" y="504337"/>
          <a:ext cx="2306250" cy="13837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Established AMB Renewable Energy Inc. 2019 MBE Certified Vendor</a:t>
          </a:r>
        </a:p>
      </dsp:txBody>
      <dsp:txXfrm>
        <a:off x="0" y="504337"/>
        <a:ext cx="2306250" cy="1383750"/>
      </dsp:txXfrm>
    </dsp:sp>
    <dsp:sp modelId="{F56ABF88-05D6-438F-A782-AAE8CFE38F45}">
      <dsp:nvSpPr>
        <dsp:cNvPr id="0" name=""/>
        <dsp:cNvSpPr/>
      </dsp:nvSpPr>
      <dsp:spPr>
        <a:xfrm>
          <a:off x="2536875" y="504337"/>
          <a:ext cx="2306250" cy="13837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 Provide Energy Efficiency Products, Service And Installation For Electrical Vehicle Charging Stations.</a:t>
          </a:r>
        </a:p>
      </dsp:txBody>
      <dsp:txXfrm>
        <a:off x="2536875" y="504337"/>
        <a:ext cx="2306250" cy="1383750"/>
      </dsp:txXfrm>
    </dsp:sp>
    <dsp:sp modelId="{BEA3349C-4BE4-4F03-9AC0-AB8C94B821EA}">
      <dsp:nvSpPr>
        <dsp:cNvPr id="0" name=""/>
        <dsp:cNvSpPr/>
      </dsp:nvSpPr>
      <dsp:spPr>
        <a:xfrm>
          <a:off x="5073750" y="504337"/>
          <a:ext cx="2306250" cy="13837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 Provide Solar Panels, LED Lighting And Electrical Power Backup Systems For New Development And Retrofits For Both Residential And Commercial Business.</a:t>
          </a:r>
        </a:p>
      </dsp:txBody>
      <dsp:txXfrm>
        <a:off x="5073750" y="504337"/>
        <a:ext cx="2306250" cy="1383750"/>
      </dsp:txXfrm>
    </dsp:sp>
    <dsp:sp modelId="{C3C2CA74-7173-4FBB-96EA-BE33FDCEE2AD}">
      <dsp:nvSpPr>
        <dsp:cNvPr id="0" name=""/>
        <dsp:cNvSpPr/>
      </dsp:nvSpPr>
      <dsp:spPr>
        <a:xfrm>
          <a:off x="0" y="2118712"/>
          <a:ext cx="2306250" cy="13837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Established Cornell Capital Partners LLC 2011 MBE/Section3 Certified Vendor</a:t>
          </a:r>
        </a:p>
      </dsp:txBody>
      <dsp:txXfrm>
        <a:off x="0" y="2118712"/>
        <a:ext cx="2306250" cy="1383750"/>
      </dsp:txXfrm>
    </dsp:sp>
    <dsp:sp modelId="{D72C850C-BF09-4A2A-BC3C-110AE27DB05E}">
      <dsp:nvSpPr>
        <dsp:cNvPr id="0" name=""/>
        <dsp:cNvSpPr/>
      </dsp:nvSpPr>
      <dsp:spPr>
        <a:xfrm>
          <a:off x="2536875" y="2118712"/>
          <a:ext cx="2306250" cy="13837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Managing Agent For Residential And Commercial Rehab Projects Along With Community And Government Base Developments.</a:t>
          </a:r>
        </a:p>
      </dsp:txBody>
      <dsp:txXfrm>
        <a:off x="2536875" y="2118712"/>
        <a:ext cx="2306250" cy="1383750"/>
      </dsp:txXfrm>
    </dsp:sp>
    <dsp:sp modelId="{03D95B50-95E1-4EBF-AA0B-09B3264C2FF1}">
      <dsp:nvSpPr>
        <dsp:cNvPr id="0" name=""/>
        <dsp:cNvSpPr/>
      </dsp:nvSpPr>
      <dsp:spPr>
        <a:xfrm>
          <a:off x="5073750" y="2118712"/>
          <a:ext cx="2306250" cy="13837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 Support Low-Income Families And Community Outreach Groups Looking To Implement FEJA &amp; CEJA Workforce Development Programs In Underserved Areas.</a:t>
          </a:r>
        </a:p>
      </dsp:txBody>
      <dsp:txXfrm>
        <a:off x="5073750" y="2118712"/>
        <a:ext cx="2306250" cy="1383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3BA1F-0639-4B31-80B5-B48A1F460A44}">
      <dsp:nvSpPr>
        <dsp:cNvPr id="0" name=""/>
        <dsp:cNvSpPr/>
      </dsp:nvSpPr>
      <dsp:spPr>
        <a:xfrm>
          <a:off x="1208792" y="426"/>
          <a:ext cx="961822" cy="9618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0CC54-CE74-4838-B1AD-394EA0FD79DF}">
      <dsp:nvSpPr>
        <dsp:cNvPr id="0" name=""/>
        <dsp:cNvSpPr/>
      </dsp:nvSpPr>
      <dsp:spPr>
        <a:xfrm>
          <a:off x="1413770" y="205405"/>
          <a:ext cx="551865" cy="551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797E5-0547-4482-8ECD-31C252FF4C17}">
      <dsp:nvSpPr>
        <dsp:cNvPr id="0" name=""/>
        <dsp:cNvSpPr/>
      </dsp:nvSpPr>
      <dsp:spPr>
        <a:xfrm>
          <a:off x="901324" y="1261832"/>
          <a:ext cx="1576757" cy="152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i="0" kern="1200"/>
            <a:t>AMB Renewable Energy is excited to be part of the ComEd 2022 incubator program.</a:t>
          </a:r>
          <a:endParaRPr lang="en-US" sz="1100" kern="1200"/>
        </a:p>
      </dsp:txBody>
      <dsp:txXfrm>
        <a:off x="901324" y="1261832"/>
        <a:ext cx="1576757" cy="1520073"/>
      </dsp:txXfrm>
    </dsp:sp>
    <dsp:sp modelId="{5CA08CA5-0CE4-491E-9F40-4103CD7E31AF}">
      <dsp:nvSpPr>
        <dsp:cNvPr id="0" name=""/>
        <dsp:cNvSpPr/>
      </dsp:nvSpPr>
      <dsp:spPr>
        <a:xfrm>
          <a:off x="3061482" y="426"/>
          <a:ext cx="961822" cy="9618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01AD2-2397-42FB-8A28-C06885A6F8E1}">
      <dsp:nvSpPr>
        <dsp:cNvPr id="0" name=""/>
        <dsp:cNvSpPr/>
      </dsp:nvSpPr>
      <dsp:spPr>
        <a:xfrm>
          <a:off x="3266461" y="205405"/>
          <a:ext cx="551865" cy="551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72FD9-016F-4736-827B-8A62C8BF84C1}">
      <dsp:nvSpPr>
        <dsp:cNvPr id="0" name=""/>
        <dsp:cNvSpPr/>
      </dsp:nvSpPr>
      <dsp:spPr>
        <a:xfrm>
          <a:off x="2754015" y="1261832"/>
          <a:ext cx="1576757" cy="152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AMB Renewable Energy is looking to bundle ComEd energy savings products with our existing sustainable energy services.</a:t>
          </a:r>
        </a:p>
      </dsp:txBody>
      <dsp:txXfrm>
        <a:off x="2754015" y="1261832"/>
        <a:ext cx="1576757" cy="1520073"/>
      </dsp:txXfrm>
    </dsp:sp>
    <dsp:sp modelId="{0EBDBA77-066D-4B94-AC69-63A789BFCB0A}">
      <dsp:nvSpPr>
        <dsp:cNvPr id="0" name=""/>
        <dsp:cNvSpPr/>
      </dsp:nvSpPr>
      <dsp:spPr>
        <a:xfrm>
          <a:off x="4914173" y="426"/>
          <a:ext cx="961822" cy="9618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51EFC9-CCB0-4052-BFCD-FDDCFC429130}">
      <dsp:nvSpPr>
        <dsp:cNvPr id="0" name=""/>
        <dsp:cNvSpPr/>
      </dsp:nvSpPr>
      <dsp:spPr>
        <a:xfrm>
          <a:off x="5119151" y="205405"/>
          <a:ext cx="551865" cy="5518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979B1-8FD8-4AAD-A728-EDD20B1F0353}">
      <dsp:nvSpPr>
        <dsp:cNvPr id="0" name=""/>
        <dsp:cNvSpPr/>
      </dsp:nvSpPr>
      <dsp:spPr>
        <a:xfrm>
          <a:off x="4606705" y="1261832"/>
          <a:ext cx="1576757" cy="152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Also Excited to partner with ComEd mentors to take advantage of potential clean energy projects utilizing our Workforce Development Training Program</a:t>
          </a:r>
        </a:p>
      </dsp:txBody>
      <dsp:txXfrm>
        <a:off x="4606705" y="1261832"/>
        <a:ext cx="1576757" cy="1520073"/>
      </dsp:txXfrm>
    </dsp:sp>
    <dsp:sp modelId="{6C2E2594-CB83-4086-B1EA-E64F804345E5}">
      <dsp:nvSpPr>
        <dsp:cNvPr id="0" name=""/>
        <dsp:cNvSpPr/>
      </dsp:nvSpPr>
      <dsp:spPr>
        <a:xfrm>
          <a:off x="3061482" y="3176096"/>
          <a:ext cx="961822" cy="9618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3219-B2E3-426C-9DDE-F42AD6C1C987}">
      <dsp:nvSpPr>
        <dsp:cNvPr id="0" name=""/>
        <dsp:cNvSpPr/>
      </dsp:nvSpPr>
      <dsp:spPr>
        <a:xfrm>
          <a:off x="3266461" y="3381074"/>
          <a:ext cx="551865" cy="5518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50F38-8B7D-40DE-B673-F5228E46C350}">
      <dsp:nvSpPr>
        <dsp:cNvPr id="0" name=""/>
        <dsp:cNvSpPr/>
      </dsp:nvSpPr>
      <dsp:spPr>
        <a:xfrm>
          <a:off x="2754015" y="4437502"/>
          <a:ext cx="1576757" cy="1520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We feel that the incubator program will help grow our business and expand our clean energy network.</a:t>
          </a:r>
          <a:endParaRPr lang="en-US" sz="1100" kern="1200" dirty="0"/>
        </a:p>
      </dsp:txBody>
      <dsp:txXfrm>
        <a:off x="2754015" y="4437502"/>
        <a:ext cx="1576757" cy="1520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10262-549A-8E4D-BD5F-F45B50431773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0D208-D7C8-C642-A122-185813C4F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A07ED9-FF68-476C-BD4A-C663A957D6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749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A78F-349A-34AD-480C-2045BF3DC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1031A-956B-2DCC-6E6D-FD64E57EB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4A6EB-637C-9592-6584-4AC267D83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BCA53-B08B-62EE-E3E5-EC6EFE72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4BC29-C796-A7E4-BAB2-71D184F2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5E37-FAE4-D596-BEF8-1D5288CD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CDEBB-8A35-FF9E-DFA1-200FA3F65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3DFBE-455D-BF35-22EF-D6521F86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614B2-D71E-AD68-4BB7-3F6CEFD9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2C5A8-2BD6-24BF-6F87-E27B2A94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7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23F07-7987-16CB-8146-BDB5A1203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EC683-81E9-C24A-9469-0261A4C94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FA271-FD2A-9339-24C9-D0D2689D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BC33-541E-2868-8FFF-CCE7291E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03445-7DDB-3966-09FC-EE296CD2F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22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June 21,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06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June 21,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15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41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94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Wednesday, June 21,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49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84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80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7FE2-657E-3592-6995-0A05840A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5EAD-58FD-D323-DA6A-A07031AC6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98C0D-9F28-E106-2354-31EA578B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C4579-8269-F026-897D-DE48666C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D4C26-4116-7B0A-3B49-277B318C2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01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3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96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Wednesday, June 21,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1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4C19-354E-54C5-E30F-0AA80009E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E6EB1-F8E4-48E0-42D5-52318EACE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7A78-1856-7043-229F-5D69B71B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A250A-4608-AEFA-DFAE-BAC8BCC5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FCEBA-8513-F902-1136-D59A2078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0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4969-F448-D70C-BFCD-77BD24167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41E01-AD3C-CF61-F9AF-F9C6E41FF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486F2-DD6F-B3EE-B2CC-FB10827C2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8DE84-90B0-6255-4FB9-22052CFB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8F1C-D03F-4AD9-A270-8896FC87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76896-D8E1-F19E-3D0B-7E10C59D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8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F9C5-62DA-A8C5-09D3-7D9E1C63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DDCCF-9BAC-7D3C-0840-9BB202BF8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9860D-457B-7A17-C7B1-3F460E4B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3EB5F-C6EE-8E6A-C10D-E3B50512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60759-9AAE-1D66-E264-C2DEC14CC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CB3AC-C239-C6A7-F361-05F26226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B8DDC-E69D-C05F-146B-DADAE2D4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7FBD4-C3C1-B292-DA85-325DFB9E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A6FC9-EF15-8613-30A1-105E960A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3ADC5-E0C0-89C3-17D1-9A2858DC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AE343-A164-4EE8-AE3A-D990B11E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00744-4752-78F4-64A3-33DFA45A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A1C37-F1D6-46EF-8EE1-AA68AEEA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D75C8F-0D5C-6273-D3AD-0EB982F8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054F9-F037-1863-BC38-8BEFB9AF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A7D4-47C4-BEC8-EC6E-DFBD9DDB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C12C-562A-6EB1-079E-5F93B86AD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7FF2F-967E-72BA-6316-4B60F68EA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6A7E9-708C-C9A6-F8F6-53BD1797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A0758-7C27-3EEB-7286-672E0849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A3A8B-12C7-11C4-B18B-5361662C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9C0A-3660-2E0C-E54E-968C88204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0F86A-1A10-F407-78E7-D00382A37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CB178-5D8C-992B-D184-9343F9577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4725D-AEC2-B709-9B04-B932A7A5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1A805-84AE-E8EF-F42F-37C240F0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0404C-2AA9-F7C8-81A5-9359F9BE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7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400392-349F-8CA3-CD19-655B5376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8CBAC-0437-ED44-D0F4-5D0EA060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B06F7-E677-1C71-262D-295CAF51D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767E-45CE-1645-8A30-278392A55AD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FC22-0483-B774-4A23-9DB135153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3FFC1-3737-54C4-BF1F-86EE58706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47419-020D-FF41-927B-5BF2A71AA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6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June 21,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86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7FC1-0EBD-0299-EE8A-DFC88CB42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E4D72-B510-E355-E4AE-FAC5C5F67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06039-2ACC-CCFC-D1F6-C7AB56A50AA6}"/>
              </a:ext>
            </a:extLst>
          </p:cNvPr>
          <p:cNvSpPr/>
          <p:nvPr/>
        </p:nvSpPr>
        <p:spPr>
          <a:xfrm rot="16200000">
            <a:off x="2667001" y="-2666998"/>
            <a:ext cx="6858000" cy="12191999"/>
          </a:xfrm>
          <a:prstGeom prst="rect">
            <a:avLst/>
          </a:prstGeom>
          <a:gradFill flip="none" rotWithShape="1">
            <a:gsLst>
              <a:gs pos="0">
                <a:srgbClr val="53B849"/>
              </a:gs>
              <a:gs pos="100000">
                <a:srgbClr val="1F82D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0193B-4544-1478-C444-439EC07840B2}"/>
              </a:ext>
            </a:extLst>
          </p:cNvPr>
          <p:cNvSpPr txBox="1"/>
          <p:nvPr/>
        </p:nvSpPr>
        <p:spPr>
          <a:xfrm>
            <a:off x="4353517" y="1626584"/>
            <a:ext cx="7278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Gotham Bold" pitchFamily="2" charset="0"/>
                <a:ea typeface="Times New Roman" panose="02020603050405020304" pitchFamily="18" charset="0"/>
                <a:cs typeface="Gotham Bold" pitchFamily="2" charset="0"/>
              </a:rPr>
              <a:t>Technical Experts Roundtable</a:t>
            </a:r>
            <a:endParaRPr lang="en-US" sz="3733" dirty="0">
              <a:solidFill>
                <a:schemeClr val="bg1"/>
              </a:solidFill>
              <a:latin typeface="Gotham-Medium" pitchFamily="2" charset="0"/>
              <a:cs typeface="Gotham-Medium" pitchFamily="2" charset="0"/>
            </a:endParaRPr>
          </a:p>
        </p:txBody>
      </p:sp>
      <p:grpSp>
        <p:nvGrpSpPr>
          <p:cNvPr id="12" name="object 5">
            <a:extLst>
              <a:ext uri="{FF2B5EF4-FFF2-40B4-BE49-F238E27FC236}">
                <a16:creationId xmlns:a16="http://schemas.microsoft.com/office/drawing/2014/main" id="{614DE5FE-B29D-9B45-FE04-743C03A8333B}"/>
              </a:ext>
            </a:extLst>
          </p:cNvPr>
          <p:cNvGrpSpPr/>
          <p:nvPr/>
        </p:nvGrpSpPr>
        <p:grpSpPr>
          <a:xfrm>
            <a:off x="0" y="0"/>
            <a:ext cx="3635211" cy="3509963"/>
            <a:chOff x="13387832" y="6286500"/>
            <a:chExt cx="2868295" cy="2857500"/>
          </a:xfrm>
        </p:grpSpPr>
        <p:sp>
          <p:nvSpPr>
            <p:cNvPr id="13" name="object 6">
              <a:extLst>
                <a:ext uri="{FF2B5EF4-FFF2-40B4-BE49-F238E27FC236}">
                  <a16:creationId xmlns:a16="http://schemas.microsoft.com/office/drawing/2014/main" id="{B87B705C-B471-E099-A34F-8E4A8BC199A8}"/>
                </a:ext>
              </a:extLst>
            </p:cNvPr>
            <p:cNvSpPr/>
            <p:nvPr/>
          </p:nvSpPr>
          <p:spPr>
            <a:xfrm>
              <a:off x="13398500" y="6286500"/>
              <a:ext cx="2857500" cy="2857500"/>
            </a:xfrm>
            <a:custGeom>
              <a:avLst/>
              <a:gdLst/>
              <a:ahLst/>
              <a:cxnLst/>
              <a:rect l="l" t="t" r="r" b="b"/>
              <a:pathLst>
                <a:path w="2857500" h="2857500">
                  <a:moveTo>
                    <a:pt x="2857436" y="0"/>
                  </a:moveTo>
                  <a:lnTo>
                    <a:pt x="0" y="0"/>
                  </a:lnTo>
                  <a:lnTo>
                    <a:pt x="0" y="2857500"/>
                  </a:lnTo>
                  <a:lnTo>
                    <a:pt x="2857436" y="2857500"/>
                  </a:lnTo>
                  <a:lnTo>
                    <a:pt x="2857436" y="0"/>
                  </a:lnTo>
                  <a:close/>
                </a:path>
              </a:pathLst>
            </a:custGeom>
            <a:solidFill>
              <a:srgbClr val="54B9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7311626C-4CC8-F10C-466D-55DF6F3D3923}"/>
                </a:ext>
              </a:extLst>
            </p:cNvPr>
            <p:cNvSpPr/>
            <p:nvPr/>
          </p:nvSpPr>
          <p:spPr>
            <a:xfrm>
              <a:off x="13387833" y="7087476"/>
              <a:ext cx="2868295" cy="1256030"/>
            </a:xfrm>
            <a:custGeom>
              <a:avLst/>
              <a:gdLst/>
              <a:ahLst/>
              <a:cxnLst/>
              <a:rect l="l" t="t" r="r" b="b"/>
              <a:pathLst>
                <a:path w="2868294" h="1256029">
                  <a:moveTo>
                    <a:pt x="10693" y="672109"/>
                  </a:moveTo>
                  <a:lnTo>
                    <a:pt x="0" y="682066"/>
                  </a:lnTo>
                  <a:lnTo>
                    <a:pt x="3213" y="686231"/>
                  </a:lnTo>
                  <a:lnTo>
                    <a:pt x="7124" y="689965"/>
                  </a:lnTo>
                  <a:lnTo>
                    <a:pt x="10693" y="693940"/>
                  </a:lnTo>
                  <a:lnTo>
                    <a:pt x="10693" y="672109"/>
                  </a:lnTo>
                  <a:close/>
                </a:path>
                <a:path w="2868294" h="1256029">
                  <a:moveTo>
                    <a:pt x="525043" y="13309"/>
                  </a:moveTo>
                  <a:lnTo>
                    <a:pt x="461048" y="13309"/>
                  </a:lnTo>
                  <a:lnTo>
                    <a:pt x="461048" y="262140"/>
                  </a:lnTo>
                  <a:lnTo>
                    <a:pt x="455701" y="308457"/>
                  </a:lnTo>
                  <a:lnTo>
                    <a:pt x="440474" y="350989"/>
                  </a:lnTo>
                  <a:lnTo>
                    <a:pt x="416598" y="388531"/>
                  </a:lnTo>
                  <a:lnTo>
                    <a:pt x="385267" y="419862"/>
                  </a:lnTo>
                  <a:lnTo>
                    <a:pt x="347700" y="443738"/>
                  </a:lnTo>
                  <a:lnTo>
                    <a:pt x="305104" y="458965"/>
                  </a:lnTo>
                  <a:lnTo>
                    <a:pt x="258699" y="464312"/>
                  </a:lnTo>
                  <a:lnTo>
                    <a:pt x="212344" y="458965"/>
                  </a:lnTo>
                  <a:lnTo>
                    <a:pt x="169799" y="443738"/>
                  </a:lnTo>
                  <a:lnTo>
                    <a:pt x="132270" y="419862"/>
                  </a:lnTo>
                  <a:lnTo>
                    <a:pt x="100977" y="388531"/>
                  </a:lnTo>
                  <a:lnTo>
                    <a:pt x="77114" y="350989"/>
                  </a:lnTo>
                  <a:lnTo>
                    <a:pt x="61912" y="308457"/>
                  </a:lnTo>
                  <a:lnTo>
                    <a:pt x="56578" y="262140"/>
                  </a:lnTo>
                  <a:lnTo>
                    <a:pt x="61912" y="215734"/>
                  </a:lnTo>
                  <a:lnTo>
                    <a:pt x="77114" y="173139"/>
                  </a:lnTo>
                  <a:lnTo>
                    <a:pt x="100977" y="135572"/>
                  </a:lnTo>
                  <a:lnTo>
                    <a:pt x="132270" y="104241"/>
                  </a:lnTo>
                  <a:lnTo>
                    <a:pt x="169799" y="80365"/>
                  </a:lnTo>
                  <a:lnTo>
                    <a:pt x="212344" y="65151"/>
                  </a:lnTo>
                  <a:lnTo>
                    <a:pt x="258699" y="59804"/>
                  </a:lnTo>
                  <a:lnTo>
                    <a:pt x="305104" y="65151"/>
                  </a:lnTo>
                  <a:lnTo>
                    <a:pt x="347700" y="80365"/>
                  </a:lnTo>
                  <a:lnTo>
                    <a:pt x="385267" y="104241"/>
                  </a:lnTo>
                  <a:lnTo>
                    <a:pt x="416598" y="135572"/>
                  </a:lnTo>
                  <a:lnTo>
                    <a:pt x="440474" y="173139"/>
                  </a:lnTo>
                  <a:lnTo>
                    <a:pt x="455701" y="215734"/>
                  </a:lnTo>
                  <a:lnTo>
                    <a:pt x="461048" y="262140"/>
                  </a:lnTo>
                  <a:lnTo>
                    <a:pt x="461048" y="13309"/>
                  </a:lnTo>
                  <a:lnTo>
                    <a:pt x="458901" y="13309"/>
                  </a:lnTo>
                  <a:lnTo>
                    <a:pt x="458901" y="99517"/>
                  </a:lnTo>
                  <a:lnTo>
                    <a:pt x="456526" y="99517"/>
                  </a:lnTo>
                  <a:lnTo>
                    <a:pt x="429971" y="65849"/>
                  </a:lnTo>
                  <a:lnTo>
                    <a:pt x="396951" y="38252"/>
                  </a:lnTo>
                  <a:lnTo>
                    <a:pt x="357860" y="17551"/>
                  </a:lnTo>
                  <a:lnTo>
                    <a:pt x="313182" y="4533"/>
                  </a:lnTo>
                  <a:lnTo>
                    <a:pt x="263321" y="12"/>
                  </a:lnTo>
                  <a:lnTo>
                    <a:pt x="215595" y="4064"/>
                  </a:lnTo>
                  <a:lnTo>
                    <a:pt x="170561" y="15735"/>
                  </a:lnTo>
                  <a:lnTo>
                    <a:pt x="128943" y="34302"/>
                  </a:lnTo>
                  <a:lnTo>
                    <a:pt x="91427" y="59080"/>
                  </a:lnTo>
                  <a:lnTo>
                    <a:pt x="58750" y="89344"/>
                  </a:lnTo>
                  <a:lnTo>
                    <a:pt x="31610" y="124396"/>
                  </a:lnTo>
                  <a:lnTo>
                    <a:pt x="10744" y="163525"/>
                  </a:lnTo>
                  <a:lnTo>
                    <a:pt x="10744" y="360591"/>
                  </a:lnTo>
                  <a:lnTo>
                    <a:pt x="31610" y="399681"/>
                  </a:lnTo>
                  <a:lnTo>
                    <a:pt x="58750" y="434708"/>
                  </a:lnTo>
                  <a:lnTo>
                    <a:pt x="91427" y="464959"/>
                  </a:lnTo>
                  <a:lnTo>
                    <a:pt x="128943" y="489737"/>
                  </a:lnTo>
                  <a:lnTo>
                    <a:pt x="170561" y="508317"/>
                  </a:lnTo>
                  <a:lnTo>
                    <a:pt x="215595" y="519988"/>
                  </a:lnTo>
                  <a:lnTo>
                    <a:pt x="263321" y="524027"/>
                  </a:lnTo>
                  <a:lnTo>
                    <a:pt x="313182" y="519518"/>
                  </a:lnTo>
                  <a:lnTo>
                    <a:pt x="357860" y="506526"/>
                  </a:lnTo>
                  <a:lnTo>
                    <a:pt x="396951" y="485825"/>
                  </a:lnTo>
                  <a:lnTo>
                    <a:pt x="429971" y="458254"/>
                  </a:lnTo>
                  <a:lnTo>
                    <a:pt x="456526" y="424586"/>
                  </a:lnTo>
                  <a:lnTo>
                    <a:pt x="458901" y="424586"/>
                  </a:lnTo>
                  <a:lnTo>
                    <a:pt x="458901" y="495300"/>
                  </a:lnTo>
                  <a:lnTo>
                    <a:pt x="458508" y="518464"/>
                  </a:lnTo>
                  <a:lnTo>
                    <a:pt x="450545" y="581571"/>
                  </a:lnTo>
                  <a:lnTo>
                    <a:pt x="422275" y="650824"/>
                  </a:lnTo>
                  <a:lnTo>
                    <a:pt x="396494" y="681659"/>
                  </a:lnTo>
                  <a:lnTo>
                    <a:pt x="360819" y="706704"/>
                  </a:lnTo>
                  <a:lnTo>
                    <a:pt x="313613" y="723506"/>
                  </a:lnTo>
                  <a:lnTo>
                    <a:pt x="253288" y="729653"/>
                  </a:lnTo>
                  <a:lnTo>
                    <a:pt x="206222" y="725919"/>
                  </a:lnTo>
                  <a:lnTo>
                    <a:pt x="161404" y="714590"/>
                  </a:lnTo>
                  <a:lnTo>
                    <a:pt x="119976" y="695528"/>
                  </a:lnTo>
                  <a:lnTo>
                    <a:pt x="83108" y="668553"/>
                  </a:lnTo>
                  <a:lnTo>
                    <a:pt x="51955" y="633514"/>
                  </a:lnTo>
                  <a:lnTo>
                    <a:pt x="10744" y="672122"/>
                  </a:lnTo>
                  <a:lnTo>
                    <a:pt x="10744" y="693953"/>
                  </a:lnTo>
                  <a:lnTo>
                    <a:pt x="47396" y="726922"/>
                  </a:lnTo>
                  <a:lnTo>
                    <a:pt x="91605" y="753414"/>
                  </a:lnTo>
                  <a:lnTo>
                    <a:pt x="141732" y="772960"/>
                  </a:lnTo>
                  <a:lnTo>
                    <a:pt x="196164" y="785050"/>
                  </a:lnTo>
                  <a:lnTo>
                    <a:pt x="253288" y="789190"/>
                  </a:lnTo>
                  <a:lnTo>
                    <a:pt x="286131" y="787704"/>
                  </a:lnTo>
                  <a:lnTo>
                    <a:pt x="357784" y="772820"/>
                  </a:lnTo>
                  <a:lnTo>
                    <a:pt x="393801" y="757415"/>
                  </a:lnTo>
                  <a:lnTo>
                    <a:pt x="428104" y="735380"/>
                  </a:lnTo>
                  <a:lnTo>
                    <a:pt x="434124" y="729653"/>
                  </a:lnTo>
                  <a:lnTo>
                    <a:pt x="459282" y="705726"/>
                  </a:lnTo>
                  <a:lnTo>
                    <a:pt x="485965" y="667435"/>
                  </a:lnTo>
                  <a:lnTo>
                    <a:pt x="506742" y="619531"/>
                  </a:lnTo>
                  <a:lnTo>
                    <a:pt x="520230" y="560997"/>
                  </a:lnTo>
                  <a:lnTo>
                    <a:pt x="525043" y="490842"/>
                  </a:lnTo>
                  <a:lnTo>
                    <a:pt x="525043" y="424586"/>
                  </a:lnTo>
                  <a:lnTo>
                    <a:pt x="525043" y="99517"/>
                  </a:lnTo>
                  <a:lnTo>
                    <a:pt x="525043" y="13309"/>
                  </a:lnTo>
                  <a:close/>
                </a:path>
                <a:path w="2868294" h="1256029">
                  <a:moveTo>
                    <a:pt x="903084" y="1237983"/>
                  </a:moveTo>
                  <a:lnTo>
                    <a:pt x="897674" y="1178255"/>
                  </a:lnTo>
                  <a:lnTo>
                    <a:pt x="879716" y="1185214"/>
                  </a:lnTo>
                  <a:lnTo>
                    <a:pt x="860945" y="1190828"/>
                  </a:lnTo>
                  <a:lnTo>
                    <a:pt x="841756" y="1194574"/>
                  </a:lnTo>
                  <a:lnTo>
                    <a:pt x="822579" y="1195946"/>
                  </a:lnTo>
                  <a:lnTo>
                    <a:pt x="792822" y="1191094"/>
                  </a:lnTo>
                  <a:lnTo>
                    <a:pt x="770572" y="1177023"/>
                  </a:lnTo>
                  <a:lnTo>
                    <a:pt x="756627" y="1154480"/>
                  </a:lnTo>
                  <a:lnTo>
                    <a:pt x="751801" y="1124178"/>
                  </a:lnTo>
                  <a:lnTo>
                    <a:pt x="751801" y="791375"/>
                  </a:lnTo>
                  <a:lnTo>
                    <a:pt x="897674" y="791375"/>
                  </a:lnTo>
                  <a:lnTo>
                    <a:pt x="897674" y="731596"/>
                  </a:lnTo>
                  <a:lnTo>
                    <a:pt x="751801" y="731596"/>
                  </a:lnTo>
                  <a:lnTo>
                    <a:pt x="751801" y="584644"/>
                  </a:lnTo>
                  <a:lnTo>
                    <a:pt x="685419" y="584644"/>
                  </a:lnTo>
                  <a:lnTo>
                    <a:pt x="685419" y="1124178"/>
                  </a:lnTo>
                  <a:lnTo>
                    <a:pt x="689965" y="1165834"/>
                  </a:lnTo>
                  <a:lnTo>
                    <a:pt x="704342" y="1201928"/>
                  </a:lnTo>
                  <a:lnTo>
                    <a:pt x="729589" y="1230312"/>
                  </a:lnTo>
                  <a:lnTo>
                    <a:pt x="766800" y="1248905"/>
                  </a:lnTo>
                  <a:lnTo>
                    <a:pt x="817041" y="1255572"/>
                  </a:lnTo>
                  <a:lnTo>
                    <a:pt x="837780" y="1254061"/>
                  </a:lnTo>
                  <a:lnTo>
                    <a:pt x="860488" y="1250073"/>
                  </a:lnTo>
                  <a:lnTo>
                    <a:pt x="882980" y="1244447"/>
                  </a:lnTo>
                  <a:lnTo>
                    <a:pt x="903084" y="1237983"/>
                  </a:lnTo>
                  <a:close/>
                </a:path>
                <a:path w="2868294" h="1256029">
                  <a:moveTo>
                    <a:pt x="954011" y="5524"/>
                  </a:moveTo>
                  <a:lnTo>
                    <a:pt x="944270" y="3238"/>
                  </a:lnTo>
                  <a:lnTo>
                    <a:pt x="934694" y="1498"/>
                  </a:lnTo>
                  <a:lnTo>
                    <a:pt x="925093" y="406"/>
                  </a:lnTo>
                  <a:lnTo>
                    <a:pt x="915301" y="12"/>
                  </a:lnTo>
                  <a:lnTo>
                    <a:pt x="862393" y="7696"/>
                  </a:lnTo>
                  <a:lnTo>
                    <a:pt x="817867" y="29057"/>
                  </a:lnTo>
                  <a:lnTo>
                    <a:pt x="781405" y="61607"/>
                  </a:lnTo>
                  <a:lnTo>
                    <a:pt x="752729" y="102831"/>
                  </a:lnTo>
                  <a:lnTo>
                    <a:pt x="751293" y="89941"/>
                  </a:lnTo>
                  <a:lnTo>
                    <a:pt x="750150" y="68453"/>
                  </a:lnTo>
                  <a:lnTo>
                    <a:pt x="748461" y="13309"/>
                  </a:lnTo>
                  <a:lnTo>
                    <a:pt x="682078" y="13309"/>
                  </a:lnTo>
                  <a:lnTo>
                    <a:pt x="682929" y="41668"/>
                  </a:lnTo>
                  <a:lnTo>
                    <a:pt x="686739" y="122377"/>
                  </a:lnTo>
                  <a:lnTo>
                    <a:pt x="687603" y="156933"/>
                  </a:lnTo>
                  <a:lnTo>
                    <a:pt x="687603" y="524027"/>
                  </a:lnTo>
                  <a:lnTo>
                    <a:pt x="753986" y="524027"/>
                  </a:lnTo>
                  <a:lnTo>
                    <a:pt x="753986" y="245516"/>
                  </a:lnTo>
                  <a:lnTo>
                    <a:pt x="758355" y="197662"/>
                  </a:lnTo>
                  <a:lnTo>
                    <a:pt x="771702" y="154813"/>
                  </a:lnTo>
                  <a:lnTo>
                    <a:pt x="794321" y="118630"/>
                  </a:lnTo>
                  <a:lnTo>
                    <a:pt x="826503" y="90741"/>
                  </a:lnTo>
                  <a:lnTo>
                    <a:pt x="868565" y="72796"/>
                  </a:lnTo>
                  <a:lnTo>
                    <a:pt x="920813" y="66446"/>
                  </a:lnTo>
                  <a:lnTo>
                    <a:pt x="926211" y="66662"/>
                  </a:lnTo>
                  <a:lnTo>
                    <a:pt x="932307" y="67360"/>
                  </a:lnTo>
                  <a:lnTo>
                    <a:pt x="939025" y="68681"/>
                  </a:lnTo>
                  <a:lnTo>
                    <a:pt x="946302" y="70713"/>
                  </a:lnTo>
                  <a:lnTo>
                    <a:pt x="954011" y="5524"/>
                  </a:lnTo>
                  <a:close/>
                </a:path>
                <a:path w="2868294" h="1256029">
                  <a:moveTo>
                    <a:pt x="1502460" y="238734"/>
                  </a:moveTo>
                  <a:lnTo>
                    <a:pt x="1498587" y="194551"/>
                  </a:lnTo>
                  <a:lnTo>
                    <a:pt x="1487043" y="151574"/>
                  </a:lnTo>
                  <a:lnTo>
                    <a:pt x="1467942" y="111264"/>
                  </a:lnTo>
                  <a:lnTo>
                    <a:pt x="1441373" y="75044"/>
                  </a:lnTo>
                  <a:lnTo>
                    <a:pt x="1436255" y="70421"/>
                  </a:lnTo>
                  <a:lnTo>
                    <a:pt x="1436255" y="225552"/>
                  </a:lnTo>
                  <a:lnTo>
                    <a:pt x="1073594" y="225552"/>
                  </a:lnTo>
                  <a:lnTo>
                    <a:pt x="1089571" y="170789"/>
                  </a:lnTo>
                  <a:lnTo>
                    <a:pt x="1112164" y="132727"/>
                  </a:lnTo>
                  <a:lnTo>
                    <a:pt x="1146797" y="96875"/>
                  </a:lnTo>
                  <a:lnTo>
                    <a:pt x="1195235" y="70231"/>
                  </a:lnTo>
                  <a:lnTo>
                    <a:pt x="1259205" y="59791"/>
                  </a:lnTo>
                  <a:lnTo>
                    <a:pt x="1306550" y="65786"/>
                  </a:lnTo>
                  <a:lnTo>
                    <a:pt x="1348930" y="82638"/>
                  </a:lnTo>
                  <a:lnTo>
                    <a:pt x="1384706" y="108712"/>
                  </a:lnTo>
                  <a:lnTo>
                    <a:pt x="1412265" y="142316"/>
                  </a:lnTo>
                  <a:lnTo>
                    <a:pt x="1429981" y="181825"/>
                  </a:lnTo>
                  <a:lnTo>
                    <a:pt x="1436255" y="225552"/>
                  </a:lnTo>
                  <a:lnTo>
                    <a:pt x="1436255" y="70421"/>
                  </a:lnTo>
                  <a:lnTo>
                    <a:pt x="1424495" y="59791"/>
                  </a:lnTo>
                  <a:lnTo>
                    <a:pt x="1407439" y="44373"/>
                  </a:lnTo>
                  <a:lnTo>
                    <a:pt x="1366253" y="20688"/>
                  </a:lnTo>
                  <a:lnTo>
                    <a:pt x="1317904" y="5410"/>
                  </a:lnTo>
                  <a:lnTo>
                    <a:pt x="1262519" y="0"/>
                  </a:lnTo>
                  <a:lnTo>
                    <a:pt x="1214488" y="4152"/>
                  </a:lnTo>
                  <a:lnTo>
                    <a:pt x="1170178" y="16179"/>
                  </a:lnTo>
                  <a:lnTo>
                    <a:pt x="1130084" y="35445"/>
                  </a:lnTo>
                  <a:lnTo>
                    <a:pt x="1094752" y="61315"/>
                  </a:lnTo>
                  <a:lnTo>
                    <a:pt x="1064679" y="93141"/>
                  </a:lnTo>
                  <a:lnTo>
                    <a:pt x="1040396" y="130314"/>
                  </a:lnTo>
                  <a:lnTo>
                    <a:pt x="1022413" y="172186"/>
                  </a:lnTo>
                  <a:lnTo>
                    <a:pt x="1011237" y="218122"/>
                  </a:lnTo>
                  <a:lnTo>
                    <a:pt x="1007402" y="267474"/>
                  </a:lnTo>
                  <a:lnTo>
                    <a:pt x="1011135" y="318389"/>
                  </a:lnTo>
                  <a:lnTo>
                    <a:pt x="1022057" y="365328"/>
                  </a:lnTo>
                  <a:lnTo>
                    <a:pt x="1039787" y="407733"/>
                  </a:lnTo>
                  <a:lnTo>
                    <a:pt x="1063891" y="445096"/>
                  </a:lnTo>
                  <a:lnTo>
                    <a:pt x="1093978" y="476872"/>
                  </a:lnTo>
                  <a:lnTo>
                    <a:pt x="1129639" y="502513"/>
                  </a:lnTo>
                  <a:lnTo>
                    <a:pt x="1170457" y="521500"/>
                  </a:lnTo>
                  <a:lnTo>
                    <a:pt x="1216037" y="533285"/>
                  </a:lnTo>
                  <a:lnTo>
                    <a:pt x="1265974" y="537324"/>
                  </a:lnTo>
                  <a:lnTo>
                    <a:pt x="1318755" y="533374"/>
                  </a:lnTo>
                  <a:lnTo>
                    <a:pt x="1367967" y="521081"/>
                  </a:lnTo>
                  <a:lnTo>
                    <a:pt x="1412887" y="499821"/>
                  </a:lnTo>
                  <a:lnTo>
                    <a:pt x="1441716" y="477545"/>
                  </a:lnTo>
                  <a:lnTo>
                    <a:pt x="1452816" y="468972"/>
                  </a:lnTo>
                  <a:lnTo>
                    <a:pt x="1487055" y="427901"/>
                  </a:lnTo>
                  <a:lnTo>
                    <a:pt x="1438452" y="386880"/>
                  </a:lnTo>
                  <a:lnTo>
                    <a:pt x="1407147" y="424370"/>
                  </a:lnTo>
                  <a:lnTo>
                    <a:pt x="1365580" y="452945"/>
                  </a:lnTo>
                  <a:lnTo>
                    <a:pt x="1317599" y="471157"/>
                  </a:lnTo>
                  <a:lnTo>
                    <a:pt x="1267040" y="477545"/>
                  </a:lnTo>
                  <a:lnTo>
                    <a:pt x="1207604" y="469798"/>
                  </a:lnTo>
                  <a:lnTo>
                    <a:pt x="1161021" y="449110"/>
                  </a:lnTo>
                  <a:lnTo>
                    <a:pt x="1125943" y="419277"/>
                  </a:lnTo>
                  <a:lnTo>
                    <a:pt x="1101013" y="384162"/>
                  </a:lnTo>
                  <a:lnTo>
                    <a:pt x="1084872" y="347560"/>
                  </a:lnTo>
                  <a:lnTo>
                    <a:pt x="1073594" y="285229"/>
                  </a:lnTo>
                  <a:lnTo>
                    <a:pt x="1502460" y="285229"/>
                  </a:lnTo>
                  <a:lnTo>
                    <a:pt x="1502460" y="238734"/>
                  </a:lnTo>
                  <a:close/>
                </a:path>
                <a:path w="2868294" h="1256029">
                  <a:moveTo>
                    <a:pt x="1524571" y="987031"/>
                  </a:moveTo>
                  <a:lnTo>
                    <a:pt x="1520520" y="936752"/>
                  </a:lnTo>
                  <a:lnTo>
                    <a:pt x="1508760" y="890244"/>
                  </a:lnTo>
                  <a:lnTo>
                    <a:pt x="1489811" y="848093"/>
                  </a:lnTo>
                  <a:lnTo>
                    <a:pt x="1464221" y="810844"/>
                  </a:lnTo>
                  <a:lnTo>
                    <a:pt x="1458252" y="804862"/>
                  </a:lnTo>
                  <a:lnTo>
                    <a:pt x="1458252" y="987031"/>
                  </a:lnTo>
                  <a:lnTo>
                    <a:pt x="1453591" y="1034796"/>
                  </a:lnTo>
                  <a:lnTo>
                    <a:pt x="1439989" y="1078712"/>
                  </a:lnTo>
                  <a:lnTo>
                    <a:pt x="1417955" y="1117511"/>
                  </a:lnTo>
                  <a:lnTo>
                    <a:pt x="1388008" y="1149908"/>
                  </a:lnTo>
                  <a:lnTo>
                    <a:pt x="1350670" y="1174635"/>
                  </a:lnTo>
                  <a:lnTo>
                    <a:pt x="1306461" y="1190409"/>
                  </a:lnTo>
                  <a:lnTo>
                    <a:pt x="1255903" y="1195946"/>
                  </a:lnTo>
                  <a:lnTo>
                    <a:pt x="1205344" y="1190409"/>
                  </a:lnTo>
                  <a:lnTo>
                    <a:pt x="1161135" y="1174635"/>
                  </a:lnTo>
                  <a:lnTo>
                    <a:pt x="1123810" y="1149908"/>
                  </a:lnTo>
                  <a:lnTo>
                    <a:pt x="1093863" y="1117511"/>
                  </a:lnTo>
                  <a:lnTo>
                    <a:pt x="1071841" y="1078712"/>
                  </a:lnTo>
                  <a:lnTo>
                    <a:pt x="1058240" y="1034796"/>
                  </a:lnTo>
                  <a:lnTo>
                    <a:pt x="1053604" y="987031"/>
                  </a:lnTo>
                  <a:lnTo>
                    <a:pt x="1058240" y="939241"/>
                  </a:lnTo>
                  <a:lnTo>
                    <a:pt x="1071841" y="895299"/>
                  </a:lnTo>
                  <a:lnTo>
                    <a:pt x="1093863" y="856488"/>
                  </a:lnTo>
                  <a:lnTo>
                    <a:pt x="1123810" y="824077"/>
                  </a:lnTo>
                  <a:lnTo>
                    <a:pt x="1161135" y="799350"/>
                  </a:lnTo>
                  <a:lnTo>
                    <a:pt x="1205344" y="783577"/>
                  </a:lnTo>
                  <a:lnTo>
                    <a:pt x="1255903" y="778040"/>
                  </a:lnTo>
                  <a:lnTo>
                    <a:pt x="1306461" y="783577"/>
                  </a:lnTo>
                  <a:lnTo>
                    <a:pt x="1350670" y="799350"/>
                  </a:lnTo>
                  <a:lnTo>
                    <a:pt x="1388008" y="824077"/>
                  </a:lnTo>
                  <a:lnTo>
                    <a:pt x="1417955" y="856488"/>
                  </a:lnTo>
                  <a:lnTo>
                    <a:pt x="1439989" y="895299"/>
                  </a:lnTo>
                  <a:lnTo>
                    <a:pt x="1453591" y="939241"/>
                  </a:lnTo>
                  <a:lnTo>
                    <a:pt x="1458252" y="987031"/>
                  </a:lnTo>
                  <a:lnTo>
                    <a:pt x="1458252" y="804862"/>
                  </a:lnTo>
                  <a:lnTo>
                    <a:pt x="1431036" y="778040"/>
                  </a:lnTo>
                  <a:lnTo>
                    <a:pt x="1395349" y="753402"/>
                  </a:lnTo>
                  <a:lnTo>
                    <a:pt x="1353134" y="734352"/>
                  </a:lnTo>
                  <a:lnTo>
                    <a:pt x="1306474" y="722490"/>
                  </a:lnTo>
                  <a:lnTo>
                    <a:pt x="1255903" y="718413"/>
                  </a:lnTo>
                  <a:lnTo>
                    <a:pt x="1205344" y="722490"/>
                  </a:lnTo>
                  <a:lnTo>
                    <a:pt x="1158684" y="734352"/>
                  </a:lnTo>
                  <a:lnTo>
                    <a:pt x="1116482" y="753402"/>
                  </a:lnTo>
                  <a:lnTo>
                    <a:pt x="1079258" y="779094"/>
                  </a:lnTo>
                  <a:lnTo>
                    <a:pt x="1047584" y="810844"/>
                  </a:lnTo>
                  <a:lnTo>
                    <a:pt x="1021994" y="848093"/>
                  </a:lnTo>
                  <a:lnTo>
                    <a:pt x="1003046" y="890244"/>
                  </a:lnTo>
                  <a:lnTo>
                    <a:pt x="991273" y="936752"/>
                  </a:lnTo>
                  <a:lnTo>
                    <a:pt x="987234" y="987031"/>
                  </a:lnTo>
                  <a:lnTo>
                    <a:pt x="991273" y="1037272"/>
                  </a:lnTo>
                  <a:lnTo>
                    <a:pt x="1003046" y="1083754"/>
                  </a:lnTo>
                  <a:lnTo>
                    <a:pt x="1021994" y="1125893"/>
                  </a:lnTo>
                  <a:lnTo>
                    <a:pt x="1047584" y="1163129"/>
                  </a:lnTo>
                  <a:lnTo>
                    <a:pt x="1079258" y="1194879"/>
                  </a:lnTo>
                  <a:lnTo>
                    <a:pt x="1116482" y="1220571"/>
                  </a:lnTo>
                  <a:lnTo>
                    <a:pt x="1158684" y="1239634"/>
                  </a:lnTo>
                  <a:lnTo>
                    <a:pt x="1205344" y="1251496"/>
                  </a:lnTo>
                  <a:lnTo>
                    <a:pt x="1255903" y="1255572"/>
                  </a:lnTo>
                  <a:lnTo>
                    <a:pt x="1306474" y="1251496"/>
                  </a:lnTo>
                  <a:lnTo>
                    <a:pt x="1353134" y="1239634"/>
                  </a:lnTo>
                  <a:lnTo>
                    <a:pt x="1395349" y="1220571"/>
                  </a:lnTo>
                  <a:lnTo>
                    <a:pt x="1431010" y="1195946"/>
                  </a:lnTo>
                  <a:lnTo>
                    <a:pt x="1432560" y="1194879"/>
                  </a:lnTo>
                  <a:lnTo>
                    <a:pt x="1464221" y="1163129"/>
                  </a:lnTo>
                  <a:lnTo>
                    <a:pt x="1489811" y="1125893"/>
                  </a:lnTo>
                  <a:lnTo>
                    <a:pt x="1508760" y="1083754"/>
                  </a:lnTo>
                  <a:lnTo>
                    <a:pt x="1520520" y="1037272"/>
                  </a:lnTo>
                  <a:lnTo>
                    <a:pt x="1524571" y="987031"/>
                  </a:lnTo>
                  <a:close/>
                </a:path>
                <a:path w="2868294" h="1256029">
                  <a:moveTo>
                    <a:pt x="2117153" y="238734"/>
                  </a:moveTo>
                  <a:lnTo>
                    <a:pt x="2113280" y="194551"/>
                  </a:lnTo>
                  <a:lnTo>
                    <a:pt x="2101748" y="151574"/>
                  </a:lnTo>
                  <a:lnTo>
                    <a:pt x="2082647" y="111264"/>
                  </a:lnTo>
                  <a:lnTo>
                    <a:pt x="2056091" y="75044"/>
                  </a:lnTo>
                  <a:lnTo>
                    <a:pt x="2050808" y="70281"/>
                  </a:lnTo>
                  <a:lnTo>
                    <a:pt x="2050808" y="225552"/>
                  </a:lnTo>
                  <a:lnTo>
                    <a:pt x="1688287" y="225552"/>
                  </a:lnTo>
                  <a:lnTo>
                    <a:pt x="1704263" y="170789"/>
                  </a:lnTo>
                  <a:lnTo>
                    <a:pt x="1726844" y="132727"/>
                  </a:lnTo>
                  <a:lnTo>
                    <a:pt x="1761477" y="96875"/>
                  </a:lnTo>
                  <a:lnTo>
                    <a:pt x="1809915" y="70231"/>
                  </a:lnTo>
                  <a:lnTo>
                    <a:pt x="1873885" y="59791"/>
                  </a:lnTo>
                  <a:lnTo>
                    <a:pt x="1921167" y="65786"/>
                  </a:lnTo>
                  <a:lnTo>
                    <a:pt x="1963496" y="82638"/>
                  </a:lnTo>
                  <a:lnTo>
                    <a:pt x="1999259" y="108712"/>
                  </a:lnTo>
                  <a:lnTo>
                    <a:pt x="2026805" y="142316"/>
                  </a:lnTo>
                  <a:lnTo>
                    <a:pt x="2044534" y="181825"/>
                  </a:lnTo>
                  <a:lnTo>
                    <a:pt x="2050808" y="225552"/>
                  </a:lnTo>
                  <a:lnTo>
                    <a:pt x="2050808" y="70281"/>
                  </a:lnTo>
                  <a:lnTo>
                    <a:pt x="2022157" y="44373"/>
                  </a:lnTo>
                  <a:lnTo>
                    <a:pt x="1980971" y="20688"/>
                  </a:lnTo>
                  <a:lnTo>
                    <a:pt x="1932622" y="5410"/>
                  </a:lnTo>
                  <a:lnTo>
                    <a:pt x="1877212" y="0"/>
                  </a:lnTo>
                  <a:lnTo>
                    <a:pt x="1829193" y="4152"/>
                  </a:lnTo>
                  <a:lnTo>
                    <a:pt x="1784870" y="16179"/>
                  </a:lnTo>
                  <a:lnTo>
                    <a:pt x="1744764" y="35445"/>
                  </a:lnTo>
                  <a:lnTo>
                    <a:pt x="1709394" y="61315"/>
                  </a:lnTo>
                  <a:lnTo>
                    <a:pt x="1679295" y="93141"/>
                  </a:lnTo>
                  <a:lnTo>
                    <a:pt x="1654975" y="130314"/>
                  </a:lnTo>
                  <a:lnTo>
                    <a:pt x="1636953" y="172186"/>
                  </a:lnTo>
                  <a:lnTo>
                    <a:pt x="1625752" y="218122"/>
                  </a:lnTo>
                  <a:lnTo>
                    <a:pt x="1621917" y="267474"/>
                  </a:lnTo>
                  <a:lnTo>
                    <a:pt x="1625650" y="318389"/>
                  </a:lnTo>
                  <a:lnTo>
                    <a:pt x="1636610" y="365328"/>
                  </a:lnTo>
                  <a:lnTo>
                    <a:pt x="1654365" y="407733"/>
                  </a:lnTo>
                  <a:lnTo>
                    <a:pt x="1678508" y="445096"/>
                  </a:lnTo>
                  <a:lnTo>
                    <a:pt x="1708632" y="476872"/>
                  </a:lnTo>
                  <a:lnTo>
                    <a:pt x="1744319" y="502513"/>
                  </a:lnTo>
                  <a:lnTo>
                    <a:pt x="1785175" y="521500"/>
                  </a:lnTo>
                  <a:lnTo>
                    <a:pt x="1830781" y="533285"/>
                  </a:lnTo>
                  <a:lnTo>
                    <a:pt x="1880730" y="537324"/>
                  </a:lnTo>
                  <a:lnTo>
                    <a:pt x="1933498" y="533374"/>
                  </a:lnTo>
                  <a:lnTo>
                    <a:pt x="1982698" y="521081"/>
                  </a:lnTo>
                  <a:lnTo>
                    <a:pt x="2027605" y="499821"/>
                  </a:lnTo>
                  <a:lnTo>
                    <a:pt x="2067521" y="468972"/>
                  </a:lnTo>
                  <a:lnTo>
                    <a:pt x="2101748" y="427901"/>
                  </a:lnTo>
                  <a:lnTo>
                    <a:pt x="2053005" y="386880"/>
                  </a:lnTo>
                  <a:lnTo>
                    <a:pt x="2021776" y="424370"/>
                  </a:lnTo>
                  <a:lnTo>
                    <a:pt x="1980260" y="452945"/>
                  </a:lnTo>
                  <a:lnTo>
                    <a:pt x="1932292" y="471157"/>
                  </a:lnTo>
                  <a:lnTo>
                    <a:pt x="1881720" y="477545"/>
                  </a:lnTo>
                  <a:lnTo>
                    <a:pt x="1822246" y="469798"/>
                  </a:lnTo>
                  <a:lnTo>
                    <a:pt x="1775650" y="449110"/>
                  </a:lnTo>
                  <a:lnTo>
                    <a:pt x="1740573" y="419277"/>
                  </a:lnTo>
                  <a:lnTo>
                    <a:pt x="1715655" y="384162"/>
                  </a:lnTo>
                  <a:lnTo>
                    <a:pt x="1699539" y="347560"/>
                  </a:lnTo>
                  <a:lnTo>
                    <a:pt x="1688287" y="285229"/>
                  </a:lnTo>
                  <a:lnTo>
                    <a:pt x="2117153" y="285229"/>
                  </a:lnTo>
                  <a:lnTo>
                    <a:pt x="2117153" y="238734"/>
                  </a:lnTo>
                  <a:close/>
                </a:path>
                <a:path w="2868294" h="1256029">
                  <a:moveTo>
                    <a:pt x="2345804" y="731583"/>
                  </a:moveTo>
                  <a:lnTo>
                    <a:pt x="2279472" y="731583"/>
                  </a:lnTo>
                  <a:lnTo>
                    <a:pt x="2159127" y="1159560"/>
                  </a:lnTo>
                  <a:lnTo>
                    <a:pt x="2157069" y="1159560"/>
                  </a:lnTo>
                  <a:lnTo>
                    <a:pt x="2005418" y="731583"/>
                  </a:lnTo>
                  <a:lnTo>
                    <a:pt x="1942426" y="731583"/>
                  </a:lnTo>
                  <a:lnTo>
                    <a:pt x="1799831" y="1159560"/>
                  </a:lnTo>
                  <a:lnTo>
                    <a:pt x="1797558" y="1159560"/>
                  </a:lnTo>
                  <a:lnTo>
                    <a:pt x="1673885" y="731583"/>
                  </a:lnTo>
                  <a:lnTo>
                    <a:pt x="1600847" y="731583"/>
                  </a:lnTo>
                  <a:lnTo>
                    <a:pt x="1761096" y="1242339"/>
                  </a:lnTo>
                  <a:lnTo>
                    <a:pt x="1829790" y="1242339"/>
                  </a:lnTo>
                  <a:lnTo>
                    <a:pt x="1972348" y="824585"/>
                  </a:lnTo>
                  <a:lnTo>
                    <a:pt x="1974418" y="824585"/>
                  </a:lnTo>
                  <a:lnTo>
                    <a:pt x="2127059" y="1242339"/>
                  </a:lnTo>
                  <a:lnTo>
                    <a:pt x="2195601" y="1242339"/>
                  </a:lnTo>
                  <a:lnTo>
                    <a:pt x="2345804" y="731583"/>
                  </a:lnTo>
                  <a:close/>
                </a:path>
                <a:path w="2868294" h="1256029">
                  <a:moveTo>
                    <a:pt x="2702979" y="220040"/>
                  </a:moveTo>
                  <a:lnTo>
                    <a:pt x="2701137" y="178523"/>
                  </a:lnTo>
                  <a:lnTo>
                    <a:pt x="2694965" y="138544"/>
                  </a:lnTo>
                  <a:lnTo>
                    <a:pt x="2683408" y="101346"/>
                  </a:lnTo>
                  <a:lnTo>
                    <a:pt x="2639974" y="40195"/>
                  </a:lnTo>
                  <a:lnTo>
                    <a:pt x="2606040" y="18694"/>
                  </a:lnTo>
                  <a:lnTo>
                    <a:pt x="2562568" y="4889"/>
                  </a:lnTo>
                  <a:lnTo>
                    <a:pt x="2508529" y="12"/>
                  </a:lnTo>
                  <a:lnTo>
                    <a:pt x="2449969" y="8166"/>
                  </a:lnTo>
                  <a:lnTo>
                    <a:pt x="2399995" y="30302"/>
                  </a:lnTo>
                  <a:lnTo>
                    <a:pt x="2360612" y="63004"/>
                  </a:lnTo>
                  <a:lnTo>
                    <a:pt x="2333853" y="102831"/>
                  </a:lnTo>
                  <a:lnTo>
                    <a:pt x="2330412" y="102831"/>
                  </a:lnTo>
                  <a:lnTo>
                    <a:pt x="2328964" y="89941"/>
                  </a:lnTo>
                  <a:lnTo>
                    <a:pt x="2327808" y="68453"/>
                  </a:lnTo>
                  <a:lnTo>
                    <a:pt x="2326017" y="13296"/>
                  </a:lnTo>
                  <a:lnTo>
                    <a:pt x="2259647" y="13296"/>
                  </a:lnTo>
                  <a:lnTo>
                    <a:pt x="2260511" y="41656"/>
                  </a:lnTo>
                  <a:lnTo>
                    <a:pt x="2264333" y="122364"/>
                  </a:lnTo>
                  <a:lnTo>
                    <a:pt x="2265210" y="156921"/>
                  </a:lnTo>
                  <a:lnTo>
                    <a:pt x="2265210" y="524014"/>
                  </a:lnTo>
                  <a:lnTo>
                    <a:pt x="2331478" y="524014"/>
                  </a:lnTo>
                  <a:lnTo>
                    <a:pt x="2331478" y="268605"/>
                  </a:lnTo>
                  <a:lnTo>
                    <a:pt x="2336114" y="212864"/>
                  </a:lnTo>
                  <a:lnTo>
                    <a:pt x="2349347" y="165849"/>
                  </a:lnTo>
                  <a:lnTo>
                    <a:pt x="2370150" y="127520"/>
                  </a:lnTo>
                  <a:lnTo>
                    <a:pt x="2397493" y="97802"/>
                  </a:lnTo>
                  <a:lnTo>
                    <a:pt x="2430348" y="76657"/>
                  </a:lnTo>
                  <a:lnTo>
                    <a:pt x="2467699" y="64008"/>
                  </a:lnTo>
                  <a:lnTo>
                    <a:pt x="2508529" y="59791"/>
                  </a:lnTo>
                  <a:lnTo>
                    <a:pt x="2562136" y="68846"/>
                  </a:lnTo>
                  <a:lnTo>
                    <a:pt x="2598940" y="93497"/>
                  </a:lnTo>
                  <a:lnTo>
                    <a:pt x="2621762" y="129984"/>
                  </a:lnTo>
                  <a:lnTo>
                    <a:pt x="2633383" y="174523"/>
                  </a:lnTo>
                  <a:lnTo>
                    <a:pt x="2636647" y="223354"/>
                  </a:lnTo>
                  <a:lnTo>
                    <a:pt x="2636647" y="524014"/>
                  </a:lnTo>
                  <a:lnTo>
                    <a:pt x="2702979" y="524014"/>
                  </a:lnTo>
                  <a:lnTo>
                    <a:pt x="2702979" y="220040"/>
                  </a:lnTo>
                  <a:close/>
                </a:path>
                <a:path w="2868294" h="1256029">
                  <a:moveTo>
                    <a:pt x="2868193" y="817854"/>
                  </a:moveTo>
                  <a:lnTo>
                    <a:pt x="2844419" y="777887"/>
                  </a:lnTo>
                  <a:lnTo>
                    <a:pt x="2808821" y="746417"/>
                  </a:lnTo>
                  <a:lnTo>
                    <a:pt x="2759392" y="725805"/>
                  </a:lnTo>
                  <a:lnTo>
                    <a:pt x="2694178" y="718400"/>
                  </a:lnTo>
                  <a:lnTo>
                    <a:pt x="2635656" y="726541"/>
                  </a:lnTo>
                  <a:lnTo>
                    <a:pt x="2585732" y="748652"/>
                  </a:lnTo>
                  <a:lnTo>
                    <a:pt x="2546362" y="781367"/>
                  </a:lnTo>
                  <a:lnTo>
                    <a:pt x="2519502" y="821258"/>
                  </a:lnTo>
                  <a:lnTo>
                    <a:pt x="2516187" y="821258"/>
                  </a:lnTo>
                  <a:lnTo>
                    <a:pt x="2514714" y="808329"/>
                  </a:lnTo>
                  <a:lnTo>
                    <a:pt x="2513546" y="786803"/>
                  </a:lnTo>
                  <a:lnTo>
                    <a:pt x="2511666" y="731583"/>
                  </a:lnTo>
                  <a:lnTo>
                    <a:pt x="2445359" y="731583"/>
                  </a:lnTo>
                  <a:lnTo>
                    <a:pt x="2446248" y="759955"/>
                  </a:lnTo>
                  <a:lnTo>
                    <a:pt x="2450160" y="840727"/>
                  </a:lnTo>
                  <a:lnTo>
                    <a:pt x="2451049" y="875334"/>
                  </a:lnTo>
                  <a:lnTo>
                    <a:pt x="2451049" y="1242339"/>
                  </a:lnTo>
                  <a:lnTo>
                    <a:pt x="2517305" y="1242339"/>
                  </a:lnTo>
                  <a:lnTo>
                    <a:pt x="2517305" y="987018"/>
                  </a:lnTo>
                  <a:lnTo>
                    <a:pt x="2521928" y="931214"/>
                  </a:lnTo>
                  <a:lnTo>
                    <a:pt x="2535148" y="884148"/>
                  </a:lnTo>
                  <a:lnTo>
                    <a:pt x="2555913" y="845794"/>
                  </a:lnTo>
                  <a:lnTo>
                    <a:pt x="2583230" y="816051"/>
                  </a:lnTo>
                  <a:lnTo>
                    <a:pt x="2616060" y="794893"/>
                  </a:lnTo>
                  <a:lnTo>
                    <a:pt x="2653373" y="782243"/>
                  </a:lnTo>
                  <a:lnTo>
                    <a:pt x="2694178" y="778027"/>
                  </a:lnTo>
                  <a:lnTo>
                    <a:pt x="2747861" y="787095"/>
                  </a:lnTo>
                  <a:lnTo>
                    <a:pt x="2784703" y="811771"/>
                  </a:lnTo>
                  <a:lnTo>
                    <a:pt x="2807538" y="848271"/>
                  </a:lnTo>
                  <a:lnTo>
                    <a:pt x="2819158" y="892835"/>
                  </a:lnTo>
                  <a:lnTo>
                    <a:pt x="2822410" y="941679"/>
                  </a:lnTo>
                  <a:lnTo>
                    <a:pt x="2822410" y="1242339"/>
                  </a:lnTo>
                  <a:lnTo>
                    <a:pt x="2868193" y="1242339"/>
                  </a:lnTo>
                  <a:lnTo>
                    <a:pt x="2868193" y="817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3D348F1-39DB-6838-808D-5968F1210BBE}"/>
              </a:ext>
            </a:extLst>
          </p:cNvPr>
          <p:cNvSpPr txBox="1"/>
          <p:nvPr/>
        </p:nvSpPr>
        <p:spPr>
          <a:xfrm>
            <a:off x="4353355" y="3196244"/>
            <a:ext cx="71175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Calvin Cornish Jr., Johnson Controls Inc.</a:t>
            </a:r>
          </a:p>
          <a:p>
            <a:endParaRPr lang="en-US" sz="3200" kern="0" dirty="0">
              <a:solidFill>
                <a:schemeClr val="bg1"/>
              </a:solidFill>
              <a:latin typeface="Gotham-Medium" pitchFamily="2" charset="0"/>
              <a:ea typeface="Times New Roman" panose="02020603050405020304" pitchFamily="18" charset="0"/>
              <a:cs typeface="Gotham-Medium" pitchFamily="2" charset="0"/>
            </a:endParaRP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Art Burton, AMB Renewable Energy</a:t>
            </a: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Dan Curley,  Ameresco</a:t>
            </a: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Jenny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Maltas</a:t>
            </a:r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,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Veregy</a:t>
            </a:r>
            <a:endParaRPr lang="en-US" sz="3200" kern="0" dirty="0">
              <a:solidFill>
                <a:schemeClr val="bg1"/>
              </a:solidFill>
              <a:latin typeface="Gotham-Medium" pitchFamily="2" charset="0"/>
              <a:ea typeface="Times New Roman" panose="02020603050405020304" pitchFamily="18" charset="0"/>
              <a:cs typeface="Gotham-Medium" pitchFamily="2" charset="0"/>
            </a:endParaRP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Tomás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de'Medici</a:t>
            </a:r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, Reactivate</a:t>
            </a:r>
          </a:p>
          <a:p>
            <a:r>
              <a:rPr lang="en-US" sz="3200" kern="0" dirty="0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Aditi Desai, </a:t>
            </a:r>
            <a:r>
              <a:rPr lang="en-US" sz="3200" kern="0" dirty="0" err="1">
                <a:solidFill>
                  <a:schemeClr val="bg1"/>
                </a:solidFill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Voltpost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5610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48B27-E3DC-482F-AA90-9B85A791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36576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0A2D87E-D20D-43AF-BEC9-1DD149646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9" y="0"/>
            <a:ext cx="10667664" cy="2210937"/>
          </a:xfrm>
          <a:custGeom>
            <a:avLst/>
            <a:gdLst/>
            <a:ahLst/>
            <a:cxnLst/>
            <a:rect l="l" t="t" r="r" b="b"/>
            <a:pathLst>
              <a:path w="5551961" h="2988000">
                <a:moveTo>
                  <a:pt x="0" y="0"/>
                </a:moveTo>
                <a:lnTo>
                  <a:pt x="5551961" y="0"/>
                </a:lnTo>
                <a:lnTo>
                  <a:pt x="5551961" y="2988000"/>
                </a:lnTo>
                <a:lnTo>
                  <a:pt x="0" y="2988000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3FF4D9-36EB-498D-B034-492F61B76748}"/>
              </a:ext>
            </a:extLst>
          </p:cNvPr>
          <p:cNvSpPr txBox="1"/>
          <p:nvPr/>
        </p:nvSpPr>
        <p:spPr>
          <a:xfrm>
            <a:off x="2347415" y="2115404"/>
            <a:ext cx="6800272" cy="24663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Renewable Energy Training Plan: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Installation Program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Solar Installation Program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Vehicle Charging Station Installation program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Heat Pump Installation program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Electrical HVAC System Installation program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263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034A5-647D-4617-A579-DF52753E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40" y="337525"/>
            <a:ext cx="11301984" cy="1141200"/>
          </a:xfrm>
          <a:solidFill>
            <a:srgbClr val="00B050"/>
          </a:solidFill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Articles of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87F8C-F4BB-4CF4-8D43-40A023790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1"/>
            <a:ext cx="11293200" cy="828537"/>
          </a:xfrm>
        </p:spPr>
        <p:txBody>
          <a:bodyPr/>
          <a:lstStyle/>
          <a:p>
            <a:r>
              <a:rPr lang="en-US" sz="2000" b="1" dirty="0">
                <a:solidFill>
                  <a:schemeClr val="tx1">
                    <a:alpha val="55000"/>
                  </a:schemeClr>
                </a:solidFill>
              </a:rPr>
              <a:t>The Washington Post &amp; Hyde Park Harold – St. Paul and the Redeemer.</a:t>
            </a:r>
          </a:p>
          <a:p>
            <a:endParaRPr lang="en-US" dirty="0"/>
          </a:p>
        </p:txBody>
      </p:sp>
      <p:pic>
        <p:nvPicPr>
          <p:cNvPr id="5" name="Picture 4" descr="A picture containing outdoor, farm machine&#10;&#10;Description automatically generated">
            <a:extLst>
              <a:ext uri="{FF2B5EF4-FFF2-40B4-BE49-F238E27FC236}">
                <a16:creationId xmlns:a16="http://schemas.microsoft.com/office/drawing/2014/main" id="{BB414D44-D091-496E-82F8-827A1AE27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2063" y="2959609"/>
            <a:ext cx="3355959" cy="2669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picture containing text, person, outdoor, spectacles&#10;&#10;Description automatically generated">
            <a:extLst>
              <a:ext uri="{FF2B5EF4-FFF2-40B4-BE49-F238E27FC236}">
                <a16:creationId xmlns:a16="http://schemas.microsoft.com/office/drawing/2014/main" id="{F7649698-DC5F-4291-B78C-9CC7AE3A6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20950" y="2904009"/>
            <a:ext cx="3246644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92234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D94F-8A75-4F24-BD2D-387F556D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608727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en-US" dirty="0"/>
              <a:t>Articles of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3D5C-0272-43B5-8CBB-00EB2A777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40" y="1664849"/>
            <a:ext cx="11293200" cy="967519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sz="2400" b="1" dirty="0">
                <a:solidFill>
                  <a:schemeClr val="tx1">
                    <a:alpha val="55000"/>
                  </a:schemeClr>
                </a:solidFill>
              </a:rPr>
              <a:t>Chicago Area Clean Cities Coalition  - St John’s Episcopal Church.</a:t>
            </a:r>
          </a:p>
          <a:p>
            <a:endParaRPr lang="en-US" dirty="0"/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C6351542-B684-425D-B709-C5842EFDD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49855" y="3572165"/>
            <a:ext cx="3048000" cy="2286000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7" name="Picture 6" descr="A picture containing indoor, kitchen appliance&#10;&#10;Description automatically generated">
            <a:extLst>
              <a:ext uri="{FF2B5EF4-FFF2-40B4-BE49-F238E27FC236}">
                <a16:creationId xmlns:a16="http://schemas.microsoft.com/office/drawing/2014/main" id="{B9B2FE55-692B-4641-96DB-7A778F9E5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17964" y="3572165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22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6CC717-08C5-4F3E-B8AA-BA93C8755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186084-9DF4-4CB4-BD47-DF40E0A4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5" y="662400"/>
            <a:ext cx="11293200" cy="1000800"/>
          </a:xfrm>
          <a:solidFill>
            <a:srgbClr val="00B050"/>
          </a:solidFill>
        </p:spPr>
        <p:txBody>
          <a:bodyPr vert="horz" lIns="0" tIns="0" rIns="0" bIns="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/>
              <a:t>Articles of Recognition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3D6C-89DC-495E-BD38-25F26C13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5" y="1652400"/>
            <a:ext cx="11293200" cy="984885"/>
          </a:xfrm>
        </p:spPr>
        <p:txBody>
          <a:bodyPr vert="horz" lIns="0" tIns="0" rIns="91440" bIns="0" rtlCol="0"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500" dirty="0"/>
              <a:t>Chicago Area Clean Cities Coalition -  Plant Chicago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arking meter next to a brick wall&#10;&#10;Description automatically generated with medium confidence">
            <a:extLst>
              <a:ext uri="{FF2B5EF4-FFF2-40B4-BE49-F238E27FC236}">
                <a16:creationId xmlns:a16="http://schemas.microsoft.com/office/drawing/2014/main" id="{8001E6EF-06CB-4E38-970C-874A574EA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47" y="2959199"/>
            <a:ext cx="3984000" cy="29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A picture containing text, person, indoor&#10;&#10;Description automatically generated">
            <a:extLst>
              <a:ext uri="{FF2B5EF4-FFF2-40B4-BE49-F238E27FC236}">
                <a16:creationId xmlns:a16="http://schemas.microsoft.com/office/drawing/2014/main" id="{F4B0816A-B86D-432A-ABD6-68595094C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355" y="2977200"/>
            <a:ext cx="3984000" cy="29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0310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1">
            <a:extLst>
              <a:ext uri="{FF2B5EF4-FFF2-40B4-BE49-F238E27FC236}">
                <a16:creationId xmlns:a16="http://schemas.microsoft.com/office/drawing/2014/main" id="{7E21CA63-4B99-4925-8CAF-F408D7AB0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4560B60-CC9A-4C12-879F-760B419E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41" y="388799"/>
            <a:ext cx="3133607" cy="5676099"/>
          </a:xfrm>
        </p:spPr>
        <p:txBody>
          <a:bodyPr>
            <a:normAutofit/>
          </a:bodyPr>
          <a:lstStyle/>
          <a:p>
            <a:br>
              <a:rPr lang="en-US"/>
            </a:br>
            <a:r>
              <a:rPr lang="en-US"/>
              <a:t> 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Diverse EESP Incubator Cohort Program </a:t>
            </a:r>
            <a:br>
              <a:rPr lang="en-US"/>
            </a:br>
            <a:br>
              <a:rPr lang="en-US"/>
            </a:br>
            <a:endParaRPr lang="en-US" dirty="0"/>
          </a:p>
        </p:txBody>
      </p:sp>
      <p:cxnSp>
        <p:nvCxnSpPr>
          <p:cNvPr id="27" name="Straight Connector 23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44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7624CB7E-64F1-8C76-7978-FF59138CBE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94000" y="449997"/>
          <a:ext cx="7084788" cy="595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39D7AF0-B839-47F0-B66B-8C815D64AF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06" y="449997"/>
            <a:ext cx="2596046" cy="111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8C12FA32-C1A3-420E-8EBD-A98734EA8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8" y="146035"/>
            <a:ext cx="5728623" cy="328296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6250B0-E18E-4D9C-9001-D3DC7F2E7A69}"/>
              </a:ext>
            </a:extLst>
          </p:cNvPr>
          <p:cNvSpPr txBox="1"/>
          <p:nvPr/>
        </p:nvSpPr>
        <p:spPr>
          <a:xfrm>
            <a:off x="6636190" y="2589292"/>
            <a:ext cx="4653481" cy="286232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Thank You For The Opportunity To Present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Questions ???</a:t>
            </a:r>
          </a:p>
        </p:txBody>
      </p:sp>
    </p:spTree>
    <p:extLst>
      <p:ext uri="{BB962C8B-B14F-4D97-AF65-F5344CB8AC3E}">
        <p14:creationId xmlns:p14="http://schemas.microsoft.com/office/powerpoint/2010/main" val="2086657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7FC1-0EBD-0299-EE8A-DFC88CB42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E4D72-B510-E355-E4AE-FAC5C5F67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06039-2ACC-CCFC-D1F6-C7AB56A50AA6}"/>
              </a:ext>
            </a:extLst>
          </p:cNvPr>
          <p:cNvSpPr/>
          <p:nvPr/>
        </p:nvSpPr>
        <p:spPr>
          <a:xfrm rot="16200000">
            <a:off x="2667001" y="-2666998"/>
            <a:ext cx="6858000" cy="12191999"/>
          </a:xfrm>
          <a:prstGeom prst="rect">
            <a:avLst/>
          </a:prstGeom>
          <a:gradFill flip="none" rotWithShape="1">
            <a:gsLst>
              <a:gs pos="0">
                <a:srgbClr val="53B849"/>
              </a:gs>
              <a:gs pos="100000">
                <a:srgbClr val="1F82D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80193B-4544-1478-C444-439EC07840B2}"/>
              </a:ext>
            </a:extLst>
          </p:cNvPr>
          <p:cNvSpPr txBox="1"/>
          <p:nvPr/>
        </p:nvSpPr>
        <p:spPr>
          <a:xfrm>
            <a:off x="4353517" y="1626584"/>
            <a:ext cx="7278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Bold" pitchFamily="2" charset="0"/>
                <a:ea typeface="Times New Roman" panose="02020603050405020304" pitchFamily="18" charset="0"/>
                <a:cs typeface="Gotham Bold" pitchFamily="2" charset="0"/>
              </a:rPr>
              <a:t>Technical Experts Roundtable</a:t>
            </a:r>
            <a:endParaRPr kumimoji="0" lang="en-US" sz="373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-Medium" pitchFamily="2" charset="0"/>
              <a:ea typeface="+mn-ea"/>
              <a:cs typeface="Gotham-Medium" pitchFamily="2" charset="0"/>
            </a:endParaRPr>
          </a:p>
        </p:txBody>
      </p:sp>
      <p:grpSp>
        <p:nvGrpSpPr>
          <p:cNvPr id="12" name="object 5">
            <a:extLst>
              <a:ext uri="{FF2B5EF4-FFF2-40B4-BE49-F238E27FC236}">
                <a16:creationId xmlns:a16="http://schemas.microsoft.com/office/drawing/2014/main" id="{614DE5FE-B29D-9B45-FE04-743C03A8333B}"/>
              </a:ext>
            </a:extLst>
          </p:cNvPr>
          <p:cNvGrpSpPr/>
          <p:nvPr/>
        </p:nvGrpSpPr>
        <p:grpSpPr>
          <a:xfrm>
            <a:off x="0" y="0"/>
            <a:ext cx="3635211" cy="3509963"/>
            <a:chOff x="13387832" y="6286500"/>
            <a:chExt cx="2868295" cy="2857500"/>
          </a:xfrm>
        </p:grpSpPr>
        <p:sp>
          <p:nvSpPr>
            <p:cNvPr id="13" name="object 6">
              <a:extLst>
                <a:ext uri="{FF2B5EF4-FFF2-40B4-BE49-F238E27FC236}">
                  <a16:creationId xmlns:a16="http://schemas.microsoft.com/office/drawing/2014/main" id="{B87B705C-B471-E099-A34F-8E4A8BC199A8}"/>
                </a:ext>
              </a:extLst>
            </p:cNvPr>
            <p:cNvSpPr/>
            <p:nvPr/>
          </p:nvSpPr>
          <p:spPr>
            <a:xfrm>
              <a:off x="13398500" y="6286500"/>
              <a:ext cx="2857500" cy="2857500"/>
            </a:xfrm>
            <a:custGeom>
              <a:avLst/>
              <a:gdLst/>
              <a:ahLst/>
              <a:cxnLst/>
              <a:rect l="l" t="t" r="r" b="b"/>
              <a:pathLst>
                <a:path w="2857500" h="2857500">
                  <a:moveTo>
                    <a:pt x="2857436" y="0"/>
                  </a:moveTo>
                  <a:lnTo>
                    <a:pt x="0" y="0"/>
                  </a:lnTo>
                  <a:lnTo>
                    <a:pt x="0" y="2857500"/>
                  </a:lnTo>
                  <a:lnTo>
                    <a:pt x="2857436" y="2857500"/>
                  </a:lnTo>
                  <a:lnTo>
                    <a:pt x="2857436" y="0"/>
                  </a:lnTo>
                  <a:close/>
                </a:path>
              </a:pathLst>
            </a:custGeom>
            <a:solidFill>
              <a:srgbClr val="54B948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7311626C-4CC8-F10C-466D-55DF6F3D3923}"/>
                </a:ext>
              </a:extLst>
            </p:cNvPr>
            <p:cNvSpPr/>
            <p:nvPr/>
          </p:nvSpPr>
          <p:spPr>
            <a:xfrm>
              <a:off x="13387833" y="7087476"/>
              <a:ext cx="2868295" cy="1256030"/>
            </a:xfrm>
            <a:custGeom>
              <a:avLst/>
              <a:gdLst/>
              <a:ahLst/>
              <a:cxnLst/>
              <a:rect l="l" t="t" r="r" b="b"/>
              <a:pathLst>
                <a:path w="2868294" h="1256029">
                  <a:moveTo>
                    <a:pt x="10693" y="672109"/>
                  </a:moveTo>
                  <a:lnTo>
                    <a:pt x="0" y="682066"/>
                  </a:lnTo>
                  <a:lnTo>
                    <a:pt x="3213" y="686231"/>
                  </a:lnTo>
                  <a:lnTo>
                    <a:pt x="7124" y="689965"/>
                  </a:lnTo>
                  <a:lnTo>
                    <a:pt x="10693" y="693940"/>
                  </a:lnTo>
                  <a:lnTo>
                    <a:pt x="10693" y="672109"/>
                  </a:lnTo>
                  <a:close/>
                </a:path>
                <a:path w="2868294" h="1256029">
                  <a:moveTo>
                    <a:pt x="525043" y="13309"/>
                  </a:moveTo>
                  <a:lnTo>
                    <a:pt x="461048" y="13309"/>
                  </a:lnTo>
                  <a:lnTo>
                    <a:pt x="461048" y="262140"/>
                  </a:lnTo>
                  <a:lnTo>
                    <a:pt x="455701" y="308457"/>
                  </a:lnTo>
                  <a:lnTo>
                    <a:pt x="440474" y="350989"/>
                  </a:lnTo>
                  <a:lnTo>
                    <a:pt x="416598" y="388531"/>
                  </a:lnTo>
                  <a:lnTo>
                    <a:pt x="385267" y="419862"/>
                  </a:lnTo>
                  <a:lnTo>
                    <a:pt x="347700" y="443738"/>
                  </a:lnTo>
                  <a:lnTo>
                    <a:pt x="305104" y="458965"/>
                  </a:lnTo>
                  <a:lnTo>
                    <a:pt x="258699" y="464312"/>
                  </a:lnTo>
                  <a:lnTo>
                    <a:pt x="212344" y="458965"/>
                  </a:lnTo>
                  <a:lnTo>
                    <a:pt x="169799" y="443738"/>
                  </a:lnTo>
                  <a:lnTo>
                    <a:pt x="132270" y="419862"/>
                  </a:lnTo>
                  <a:lnTo>
                    <a:pt x="100977" y="388531"/>
                  </a:lnTo>
                  <a:lnTo>
                    <a:pt x="77114" y="350989"/>
                  </a:lnTo>
                  <a:lnTo>
                    <a:pt x="61912" y="308457"/>
                  </a:lnTo>
                  <a:lnTo>
                    <a:pt x="56578" y="262140"/>
                  </a:lnTo>
                  <a:lnTo>
                    <a:pt x="61912" y="215734"/>
                  </a:lnTo>
                  <a:lnTo>
                    <a:pt x="77114" y="173139"/>
                  </a:lnTo>
                  <a:lnTo>
                    <a:pt x="100977" y="135572"/>
                  </a:lnTo>
                  <a:lnTo>
                    <a:pt x="132270" y="104241"/>
                  </a:lnTo>
                  <a:lnTo>
                    <a:pt x="169799" y="80365"/>
                  </a:lnTo>
                  <a:lnTo>
                    <a:pt x="212344" y="65151"/>
                  </a:lnTo>
                  <a:lnTo>
                    <a:pt x="258699" y="59804"/>
                  </a:lnTo>
                  <a:lnTo>
                    <a:pt x="305104" y="65151"/>
                  </a:lnTo>
                  <a:lnTo>
                    <a:pt x="347700" y="80365"/>
                  </a:lnTo>
                  <a:lnTo>
                    <a:pt x="385267" y="104241"/>
                  </a:lnTo>
                  <a:lnTo>
                    <a:pt x="416598" y="135572"/>
                  </a:lnTo>
                  <a:lnTo>
                    <a:pt x="440474" y="173139"/>
                  </a:lnTo>
                  <a:lnTo>
                    <a:pt x="455701" y="215734"/>
                  </a:lnTo>
                  <a:lnTo>
                    <a:pt x="461048" y="262140"/>
                  </a:lnTo>
                  <a:lnTo>
                    <a:pt x="461048" y="13309"/>
                  </a:lnTo>
                  <a:lnTo>
                    <a:pt x="458901" y="13309"/>
                  </a:lnTo>
                  <a:lnTo>
                    <a:pt x="458901" y="99517"/>
                  </a:lnTo>
                  <a:lnTo>
                    <a:pt x="456526" y="99517"/>
                  </a:lnTo>
                  <a:lnTo>
                    <a:pt x="429971" y="65849"/>
                  </a:lnTo>
                  <a:lnTo>
                    <a:pt x="396951" y="38252"/>
                  </a:lnTo>
                  <a:lnTo>
                    <a:pt x="357860" y="17551"/>
                  </a:lnTo>
                  <a:lnTo>
                    <a:pt x="313182" y="4533"/>
                  </a:lnTo>
                  <a:lnTo>
                    <a:pt x="263321" y="12"/>
                  </a:lnTo>
                  <a:lnTo>
                    <a:pt x="215595" y="4064"/>
                  </a:lnTo>
                  <a:lnTo>
                    <a:pt x="170561" y="15735"/>
                  </a:lnTo>
                  <a:lnTo>
                    <a:pt x="128943" y="34302"/>
                  </a:lnTo>
                  <a:lnTo>
                    <a:pt x="91427" y="59080"/>
                  </a:lnTo>
                  <a:lnTo>
                    <a:pt x="58750" y="89344"/>
                  </a:lnTo>
                  <a:lnTo>
                    <a:pt x="31610" y="124396"/>
                  </a:lnTo>
                  <a:lnTo>
                    <a:pt x="10744" y="163525"/>
                  </a:lnTo>
                  <a:lnTo>
                    <a:pt x="10744" y="360591"/>
                  </a:lnTo>
                  <a:lnTo>
                    <a:pt x="31610" y="399681"/>
                  </a:lnTo>
                  <a:lnTo>
                    <a:pt x="58750" y="434708"/>
                  </a:lnTo>
                  <a:lnTo>
                    <a:pt x="91427" y="464959"/>
                  </a:lnTo>
                  <a:lnTo>
                    <a:pt x="128943" y="489737"/>
                  </a:lnTo>
                  <a:lnTo>
                    <a:pt x="170561" y="508317"/>
                  </a:lnTo>
                  <a:lnTo>
                    <a:pt x="215595" y="519988"/>
                  </a:lnTo>
                  <a:lnTo>
                    <a:pt x="263321" y="524027"/>
                  </a:lnTo>
                  <a:lnTo>
                    <a:pt x="313182" y="519518"/>
                  </a:lnTo>
                  <a:lnTo>
                    <a:pt x="357860" y="506526"/>
                  </a:lnTo>
                  <a:lnTo>
                    <a:pt x="396951" y="485825"/>
                  </a:lnTo>
                  <a:lnTo>
                    <a:pt x="429971" y="458254"/>
                  </a:lnTo>
                  <a:lnTo>
                    <a:pt x="456526" y="424586"/>
                  </a:lnTo>
                  <a:lnTo>
                    <a:pt x="458901" y="424586"/>
                  </a:lnTo>
                  <a:lnTo>
                    <a:pt x="458901" y="495300"/>
                  </a:lnTo>
                  <a:lnTo>
                    <a:pt x="458508" y="518464"/>
                  </a:lnTo>
                  <a:lnTo>
                    <a:pt x="450545" y="581571"/>
                  </a:lnTo>
                  <a:lnTo>
                    <a:pt x="422275" y="650824"/>
                  </a:lnTo>
                  <a:lnTo>
                    <a:pt x="396494" y="681659"/>
                  </a:lnTo>
                  <a:lnTo>
                    <a:pt x="360819" y="706704"/>
                  </a:lnTo>
                  <a:lnTo>
                    <a:pt x="313613" y="723506"/>
                  </a:lnTo>
                  <a:lnTo>
                    <a:pt x="253288" y="729653"/>
                  </a:lnTo>
                  <a:lnTo>
                    <a:pt x="206222" y="725919"/>
                  </a:lnTo>
                  <a:lnTo>
                    <a:pt x="161404" y="714590"/>
                  </a:lnTo>
                  <a:lnTo>
                    <a:pt x="119976" y="695528"/>
                  </a:lnTo>
                  <a:lnTo>
                    <a:pt x="83108" y="668553"/>
                  </a:lnTo>
                  <a:lnTo>
                    <a:pt x="51955" y="633514"/>
                  </a:lnTo>
                  <a:lnTo>
                    <a:pt x="10744" y="672122"/>
                  </a:lnTo>
                  <a:lnTo>
                    <a:pt x="10744" y="693953"/>
                  </a:lnTo>
                  <a:lnTo>
                    <a:pt x="47396" y="726922"/>
                  </a:lnTo>
                  <a:lnTo>
                    <a:pt x="91605" y="753414"/>
                  </a:lnTo>
                  <a:lnTo>
                    <a:pt x="141732" y="772960"/>
                  </a:lnTo>
                  <a:lnTo>
                    <a:pt x="196164" y="785050"/>
                  </a:lnTo>
                  <a:lnTo>
                    <a:pt x="253288" y="789190"/>
                  </a:lnTo>
                  <a:lnTo>
                    <a:pt x="286131" y="787704"/>
                  </a:lnTo>
                  <a:lnTo>
                    <a:pt x="357784" y="772820"/>
                  </a:lnTo>
                  <a:lnTo>
                    <a:pt x="393801" y="757415"/>
                  </a:lnTo>
                  <a:lnTo>
                    <a:pt x="428104" y="735380"/>
                  </a:lnTo>
                  <a:lnTo>
                    <a:pt x="434124" y="729653"/>
                  </a:lnTo>
                  <a:lnTo>
                    <a:pt x="459282" y="705726"/>
                  </a:lnTo>
                  <a:lnTo>
                    <a:pt x="485965" y="667435"/>
                  </a:lnTo>
                  <a:lnTo>
                    <a:pt x="506742" y="619531"/>
                  </a:lnTo>
                  <a:lnTo>
                    <a:pt x="520230" y="560997"/>
                  </a:lnTo>
                  <a:lnTo>
                    <a:pt x="525043" y="490842"/>
                  </a:lnTo>
                  <a:lnTo>
                    <a:pt x="525043" y="424586"/>
                  </a:lnTo>
                  <a:lnTo>
                    <a:pt x="525043" y="99517"/>
                  </a:lnTo>
                  <a:lnTo>
                    <a:pt x="525043" y="13309"/>
                  </a:lnTo>
                  <a:close/>
                </a:path>
                <a:path w="2868294" h="1256029">
                  <a:moveTo>
                    <a:pt x="903084" y="1237983"/>
                  </a:moveTo>
                  <a:lnTo>
                    <a:pt x="897674" y="1178255"/>
                  </a:lnTo>
                  <a:lnTo>
                    <a:pt x="879716" y="1185214"/>
                  </a:lnTo>
                  <a:lnTo>
                    <a:pt x="860945" y="1190828"/>
                  </a:lnTo>
                  <a:lnTo>
                    <a:pt x="841756" y="1194574"/>
                  </a:lnTo>
                  <a:lnTo>
                    <a:pt x="822579" y="1195946"/>
                  </a:lnTo>
                  <a:lnTo>
                    <a:pt x="792822" y="1191094"/>
                  </a:lnTo>
                  <a:lnTo>
                    <a:pt x="770572" y="1177023"/>
                  </a:lnTo>
                  <a:lnTo>
                    <a:pt x="756627" y="1154480"/>
                  </a:lnTo>
                  <a:lnTo>
                    <a:pt x="751801" y="1124178"/>
                  </a:lnTo>
                  <a:lnTo>
                    <a:pt x="751801" y="791375"/>
                  </a:lnTo>
                  <a:lnTo>
                    <a:pt x="897674" y="791375"/>
                  </a:lnTo>
                  <a:lnTo>
                    <a:pt x="897674" y="731596"/>
                  </a:lnTo>
                  <a:lnTo>
                    <a:pt x="751801" y="731596"/>
                  </a:lnTo>
                  <a:lnTo>
                    <a:pt x="751801" y="584644"/>
                  </a:lnTo>
                  <a:lnTo>
                    <a:pt x="685419" y="584644"/>
                  </a:lnTo>
                  <a:lnTo>
                    <a:pt x="685419" y="1124178"/>
                  </a:lnTo>
                  <a:lnTo>
                    <a:pt x="689965" y="1165834"/>
                  </a:lnTo>
                  <a:lnTo>
                    <a:pt x="704342" y="1201928"/>
                  </a:lnTo>
                  <a:lnTo>
                    <a:pt x="729589" y="1230312"/>
                  </a:lnTo>
                  <a:lnTo>
                    <a:pt x="766800" y="1248905"/>
                  </a:lnTo>
                  <a:lnTo>
                    <a:pt x="817041" y="1255572"/>
                  </a:lnTo>
                  <a:lnTo>
                    <a:pt x="837780" y="1254061"/>
                  </a:lnTo>
                  <a:lnTo>
                    <a:pt x="860488" y="1250073"/>
                  </a:lnTo>
                  <a:lnTo>
                    <a:pt x="882980" y="1244447"/>
                  </a:lnTo>
                  <a:lnTo>
                    <a:pt x="903084" y="1237983"/>
                  </a:lnTo>
                  <a:close/>
                </a:path>
                <a:path w="2868294" h="1256029">
                  <a:moveTo>
                    <a:pt x="954011" y="5524"/>
                  </a:moveTo>
                  <a:lnTo>
                    <a:pt x="944270" y="3238"/>
                  </a:lnTo>
                  <a:lnTo>
                    <a:pt x="934694" y="1498"/>
                  </a:lnTo>
                  <a:lnTo>
                    <a:pt x="925093" y="406"/>
                  </a:lnTo>
                  <a:lnTo>
                    <a:pt x="915301" y="12"/>
                  </a:lnTo>
                  <a:lnTo>
                    <a:pt x="862393" y="7696"/>
                  </a:lnTo>
                  <a:lnTo>
                    <a:pt x="817867" y="29057"/>
                  </a:lnTo>
                  <a:lnTo>
                    <a:pt x="781405" y="61607"/>
                  </a:lnTo>
                  <a:lnTo>
                    <a:pt x="752729" y="102831"/>
                  </a:lnTo>
                  <a:lnTo>
                    <a:pt x="751293" y="89941"/>
                  </a:lnTo>
                  <a:lnTo>
                    <a:pt x="750150" y="68453"/>
                  </a:lnTo>
                  <a:lnTo>
                    <a:pt x="748461" y="13309"/>
                  </a:lnTo>
                  <a:lnTo>
                    <a:pt x="682078" y="13309"/>
                  </a:lnTo>
                  <a:lnTo>
                    <a:pt x="682929" y="41668"/>
                  </a:lnTo>
                  <a:lnTo>
                    <a:pt x="686739" y="122377"/>
                  </a:lnTo>
                  <a:lnTo>
                    <a:pt x="687603" y="156933"/>
                  </a:lnTo>
                  <a:lnTo>
                    <a:pt x="687603" y="524027"/>
                  </a:lnTo>
                  <a:lnTo>
                    <a:pt x="753986" y="524027"/>
                  </a:lnTo>
                  <a:lnTo>
                    <a:pt x="753986" y="245516"/>
                  </a:lnTo>
                  <a:lnTo>
                    <a:pt x="758355" y="197662"/>
                  </a:lnTo>
                  <a:lnTo>
                    <a:pt x="771702" y="154813"/>
                  </a:lnTo>
                  <a:lnTo>
                    <a:pt x="794321" y="118630"/>
                  </a:lnTo>
                  <a:lnTo>
                    <a:pt x="826503" y="90741"/>
                  </a:lnTo>
                  <a:lnTo>
                    <a:pt x="868565" y="72796"/>
                  </a:lnTo>
                  <a:lnTo>
                    <a:pt x="920813" y="66446"/>
                  </a:lnTo>
                  <a:lnTo>
                    <a:pt x="926211" y="66662"/>
                  </a:lnTo>
                  <a:lnTo>
                    <a:pt x="932307" y="67360"/>
                  </a:lnTo>
                  <a:lnTo>
                    <a:pt x="939025" y="68681"/>
                  </a:lnTo>
                  <a:lnTo>
                    <a:pt x="946302" y="70713"/>
                  </a:lnTo>
                  <a:lnTo>
                    <a:pt x="954011" y="5524"/>
                  </a:lnTo>
                  <a:close/>
                </a:path>
                <a:path w="2868294" h="1256029">
                  <a:moveTo>
                    <a:pt x="1502460" y="238734"/>
                  </a:moveTo>
                  <a:lnTo>
                    <a:pt x="1498587" y="194551"/>
                  </a:lnTo>
                  <a:lnTo>
                    <a:pt x="1487043" y="151574"/>
                  </a:lnTo>
                  <a:lnTo>
                    <a:pt x="1467942" y="111264"/>
                  </a:lnTo>
                  <a:lnTo>
                    <a:pt x="1441373" y="75044"/>
                  </a:lnTo>
                  <a:lnTo>
                    <a:pt x="1436255" y="70421"/>
                  </a:lnTo>
                  <a:lnTo>
                    <a:pt x="1436255" y="225552"/>
                  </a:lnTo>
                  <a:lnTo>
                    <a:pt x="1073594" y="225552"/>
                  </a:lnTo>
                  <a:lnTo>
                    <a:pt x="1089571" y="170789"/>
                  </a:lnTo>
                  <a:lnTo>
                    <a:pt x="1112164" y="132727"/>
                  </a:lnTo>
                  <a:lnTo>
                    <a:pt x="1146797" y="96875"/>
                  </a:lnTo>
                  <a:lnTo>
                    <a:pt x="1195235" y="70231"/>
                  </a:lnTo>
                  <a:lnTo>
                    <a:pt x="1259205" y="59791"/>
                  </a:lnTo>
                  <a:lnTo>
                    <a:pt x="1306550" y="65786"/>
                  </a:lnTo>
                  <a:lnTo>
                    <a:pt x="1348930" y="82638"/>
                  </a:lnTo>
                  <a:lnTo>
                    <a:pt x="1384706" y="108712"/>
                  </a:lnTo>
                  <a:lnTo>
                    <a:pt x="1412265" y="142316"/>
                  </a:lnTo>
                  <a:lnTo>
                    <a:pt x="1429981" y="181825"/>
                  </a:lnTo>
                  <a:lnTo>
                    <a:pt x="1436255" y="225552"/>
                  </a:lnTo>
                  <a:lnTo>
                    <a:pt x="1436255" y="70421"/>
                  </a:lnTo>
                  <a:lnTo>
                    <a:pt x="1424495" y="59791"/>
                  </a:lnTo>
                  <a:lnTo>
                    <a:pt x="1407439" y="44373"/>
                  </a:lnTo>
                  <a:lnTo>
                    <a:pt x="1366253" y="20688"/>
                  </a:lnTo>
                  <a:lnTo>
                    <a:pt x="1317904" y="5410"/>
                  </a:lnTo>
                  <a:lnTo>
                    <a:pt x="1262519" y="0"/>
                  </a:lnTo>
                  <a:lnTo>
                    <a:pt x="1214488" y="4152"/>
                  </a:lnTo>
                  <a:lnTo>
                    <a:pt x="1170178" y="16179"/>
                  </a:lnTo>
                  <a:lnTo>
                    <a:pt x="1130084" y="35445"/>
                  </a:lnTo>
                  <a:lnTo>
                    <a:pt x="1094752" y="61315"/>
                  </a:lnTo>
                  <a:lnTo>
                    <a:pt x="1064679" y="93141"/>
                  </a:lnTo>
                  <a:lnTo>
                    <a:pt x="1040396" y="130314"/>
                  </a:lnTo>
                  <a:lnTo>
                    <a:pt x="1022413" y="172186"/>
                  </a:lnTo>
                  <a:lnTo>
                    <a:pt x="1011237" y="218122"/>
                  </a:lnTo>
                  <a:lnTo>
                    <a:pt x="1007402" y="267474"/>
                  </a:lnTo>
                  <a:lnTo>
                    <a:pt x="1011135" y="318389"/>
                  </a:lnTo>
                  <a:lnTo>
                    <a:pt x="1022057" y="365328"/>
                  </a:lnTo>
                  <a:lnTo>
                    <a:pt x="1039787" y="407733"/>
                  </a:lnTo>
                  <a:lnTo>
                    <a:pt x="1063891" y="445096"/>
                  </a:lnTo>
                  <a:lnTo>
                    <a:pt x="1093978" y="476872"/>
                  </a:lnTo>
                  <a:lnTo>
                    <a:pt x="1129639" y="502513"/>
                  </a:lnTo>
                  <a:lnTo>
                    <a:pt x="1170457" y="521500"/>
                  </a:lnTo>
                  <a:lnTo>
                    <a:pt x="1216037" y="533285"/>
                  </a:lnTo>
                  <a:lnTo>
                    <a:pt x="1265974" y="537324"/>
                  </a:lnTo>
                  <a:lnTo>
                    <a:pt x="1318755" y="533374"/>
                  </a:lnTo>
                  <a:lnTo>
                    <a:pt x="1367967" y="521081"/>
                  </a:lnTo>
                  <a:lnTo>
                    <a:pt x="1412887" y="499821"/>
                  </a:lnTo>
                  <a:lnTo>
                    <a:pt x="1441716" y="477545"/>
                  </a:lnTo>
                  <a:lnTo>
                    <a:pt x="1452816" y="468972"/>
                  </a:lnTo>
                  <a:lnTo>
                    <a:pt x="1487055" y="427901"/>
                  </a:lnTo>
                  <a:lnTo>
                    <a:pt x="1438452" y="386880"/>
                  </a:lnTo>
                  <a:lnTo>
                    <a:pt x="1407147" y="424370"/>
                  </a:lnTo>
                  <a:lnTo>
                    <a:pt x="1365580" y="452945"/>
                  </a:lnTo>
                  <a:lnTo>
                    <a:pt x="1317599" y="471157"/>
                  </a:lnTo>
                  <a:lnTo>
                    <a:pt x="1267040" y="477545"/>
                  </a:lnTo>
                  <a:lnTo>
                    <a:pt x="1207604" y="469798"/>
                  </a:lnTo>
                  <a:lnTo>
                    <a:pt x="1161021" y="449110"/>
                  </a:lnTo>
                  <a:lnTo>
                    <a:pt x="1125943" y="419277"/>
                  </a:lnTo>
                  <a:lnTo>
                    <a:pt x="1101013" y="384162"/>
                  </a:lnTo>
                  <a:lnTo>
                    <a:pt x="1084872" y="347560"/>
                  </a:lnTo>
                  <a:lnTo>
                    <a:pt x="1073594" y="285229"/>
                  </a:lnTo>
                  <a:lnTo>
                    <a:pt x="1502460" y="285229"/>
                  </a:lnTo>
                  <a:lnTo>
                    <a:pt x="1502460" y="238734"/>
                  </a:lnTo>
                  <a:close/>
                </a:path>
                <a:path w="2868294" h="1256029">
                  <a:moveTo>
                    <a:pt x="1524571" y="987031"/>
                  </a:moveTo>
                  <a:lnTo>
                    <a:pt x="1520520" y="936752"/>
                  </a:lnTo>
                  <a:lnTo>
                    <a:pt x="1508760" y="890244"/>
                  </a:lnTo>
                  <a:lnTo>
                    <a:pt x="1489811" y="848093"/>
                  </a:lnTo>
                  <a:lnTo>
                    <a:pt x="1464221" y="810844"/>
                  </a:lnTo>
                  <a:lnTo>
                    <a:pt x="1458252" y="804862"/>
                  </a:lnTo>
                  <a:lnTo>
                    <a:pt x="1458252" y="987031"/>
                  </a:lnTo>
                  <a:lnTo>
                    <a:pt x="1453591" y="1034796"/>
                  </a:lnTo>
                  <a:lnTo>
                    <a:pt x="1439989" y="1078712"/>
                  </a:lnTo>
                  <a:lnTo>
                    <a:pt x="1417955" y="1117511"/>
                  </a:lnTo>
                  <a:lnTo>
                    <a:pt x="1388008" y="1149908"/>
                  </a:lnTo>
                  <a:lnTo>
                    <a:pt x="1350670" y="1174635"/>
                  </a:lnTo>
                  <a:lnTo>
                    <a:pt x="1306461" y="1190409"/>
                  </a:lnTo>
                  <a:lnTo>
                    <a:pt x="1255903" y="1195946"/>
                  </a:lnTo>
                  <a:lnTo>
                    <a:pt x="1205344" y="1190409"/>
                  </a:lnTo>
                  <a:lnTo>
                    <a:pt x="1161135" y="1174635"/>
                  </a:lnTo>
                  <a:lnTo>
                    <a:pt x="1123810" y="1149908"/>
                  </a:lnTo>
                  <a:lnTo>
                    <a:pt x="1093863" y="1117511"/>
                  </a:lnTo>
                  <a:lnTo>
                    <a:pt x="1071841" y="1078712"/>
                  </a:lnTo>
                  <a:lnTo>
                    <a:pt x="1058240" y="1034796"/>
                  </a:lnTo>
                  <a:lnTo>
                    <a:pt x="1053604" y="987031"/>
                  </a:lnTo>
                  <a:lnTo>
                    <a:pt x="1058240" y="939241"/>
                  </a:lnTo>
                  <a:lnTo>
                    <a:pt x="1071841" y="895299"/>
                  </a:lnTo>
                  <a:lnTo>
                    <a:pt x="1093863" y="856488"/>
                  </a:lnTo>
                  <a:lnTo>
                    <a:pt x="1123810" y="824077"/>
                  </a:lnTo>
                  <a:lnTo>
                    <a:pt x="1161135" y="799350"/>
                  </a:lnTo>
                  <a:lnTo>
                    <a:pt x="1205344" y="783577"/>
                  </a:lnTo>
                  <a:lnTo>
                    <a:pt x="1255903" y="778040"/>
                  </a:lnTo>
                  <a:lnTo>
                    <a:pt x="1306461" y="783577"/>
                  </a:lnTo>
                  <a:lnTo>
                    <a:pt x="1350670" y="799350"/>
                  </a:lnTo>
                  <a:lnTo>
                    <a:pt x="1388008" y="824077"/>
                  </a:lnTo>
                  <a:lnTo>
                    <a:pt x="1417955" y="856488"/>
                  </a:lnTo>
                  <a:lnTo>
                    <a:pt x="1439989" y="895299"/>
                  </a:lnTo>
                  <a:lnTo>
                    <a:pt x="1453591" y="939241"/>
                  </a:lnTo>
                  <a:lnTo>
                    <a:pt x="1458252" y="987031"/>
                  </a:lnTo>
                  <a:lnTo>
                    <a:pt x="1458252" y="804862"/>
                  </a:lnTo>
                  <a:lnTo>
                    <a:pt x="1431036" y="778040"/>
                  </a:lnTo>
                  <a:lnTo>
                    <a:pt x="1395349" y="753402"/>
                  </a:lnTo>
                  <a:lnTo>
                    <a:pt x="1353134" y="734352"/>
                  </a:lnTo>
                  <a:lnTo>
                    <a:pt x="1306474" y="722490"/>
                  </a:lnTo>
                  <a:lnTo>
                    <a:pt x="1255903" y="718413"/>
                  </a:lnTo>
                  <a:lnTo>
                    <a:pt x="1205344" y="722490"/>
                  </a:lnTo>
                  <a:lnTo>
                    <a:pt x="1158684" y="734352"/>
                  </a:lnTo>
                  <a:lnTo>
                    <a:pt x="1116482" y="753402"/>
                  </a:lnTo>
                  <a:lnTo>
                    <a:pt x="1079258" y="779094"/>
                  </a:lnTo>
                  <a:lnTo>
                    <a:pt x="1047584" y="810844"/>
                  </a:lnTo>
                  <a:lnTo>
                    <a:pt x="1021994" y="848093"/>
                  </a:lnTo>
                  <a:lnTo>
                    <a:pt x="1003046" y="890244"/>
                  </a:lnTo>
                  <a:lnTo>
                    <a:pt x="991273" y="936752"/>
                  </a:lnTo>
                  <a:lnTo>
                    <a:pt x="987234" y="987031"/>
                  </a:lnTo>
                  <a:lnTo>
                    <a:pt x="991273" y="1037272"/>
                  </a:lnTo>
                  <a:lnTo>
                    <a:pt x="1003046" y="1083754"/>
                  </a:lnTo>
                  <a:lnTo>
                    <a:pt x="1021994" y="1125893"/>
                  </a:lnTo>
                  <a:lnTo>
                    <a:pt x="1047584" y="1163129"/>
                  </a:lnTo>
                  <a:lnTo>
                    <a:pt x="1079258" y="1194879"/>
                  </a:lnTo>
                  <a:lnTo>
                    <a:pt x="1116482" y="1220571"/>
                  </a:lnTo>
                  <a:lnTo>
                    <a:pt x="1158684" y="1239634"/>
                  </a:lnTo>
                  <a:lnTo>
                    <a:pt x="1205344" y="1251496"/>
                  </a:lnTo>
                  <a:lnTo>
                    <a:pt x="1255903" y="1255572"/>
                  </a:lnTo>
                  <a:lnTo>
                    <a:pt x="1306474" y="1251496"/>
                  </a:lnTo>
                  <a:lnTo>
                    <a:pt x="1353134" y="1239634"/>
                  </a:lnTo>
                  <a:lnTo>
                    <a:pt x="1395349" y="1220571"/>
                  </a:lnTo>
                  <a:lnTo>
                    <a:pt x="1431010" y="1195946"/>
                  </a:lnTo>
                  <a:lnTo>
                    <a:pt x="1432560" y="1194879"/>
                  </a:lnTo>
                  <a:lnTo>
                    <a:pt x="1464221" y="1163129"/>
                  </a:lnTo>
                  <a:lnTo>
                    <a:pt x="1489811" y="1125893"/>
                  </a:lnTo>
                  <a:lnTo>
                    <a:pt x="1508760" y="1083754"/>
                  </a:lnTo>
                  <a:lnTo>
                    <a:pt x="1520520" y="1037272"/>
                  </a:lnTo>
                  <a:lnTo>
                    <a:pt x="1524571" y="987031"/>
                  </a:lnTo>
                  <a:close/>
                </a:path>
                <a:path w="2868294" h="1256029">
                  <a:moveTo>
                    <a:pt x="2117153" y="238734"/>
                  </a:moveTo>
                  <a:lnTo>
                    <a:pt x="2113280" y="194551"/>
                  </a:lnTo>
                  <a:lnTo>
                    <a:pt x="2101748" y="151574"/>
                  </a:lnTo>
                  <a:lnTo>
                    <a:pt x="2082647" y="111264"/>
                  </a:lnTo>
                  <a:lnTo>
                    <a:pt x="2056091" y="75044"/>
                  </a:lnTo>
                  <a:lnTo>
                    <a:pt x="2050808" y="70281"/>
                  </a:lnTo>
                  <a:lnTo>
                    <a:pt x="2050808" y="225552"/>
                  </a:lnTo>
                  <a:lnTo>
                    <a:pt x="1688287" y="225552"/>
                  </a:lnTo>
                  <a:lnTo>
                    <a:pt x="1704263" y="170789"/>
                  </a:lnTo>
                  <a:lnTo>
                    <a:pt x="1726844" y="132727"/>
                  </a:lnTo>
                  <a:lnTo>
                    <a:pt x="1761477" y="96875"/>
                  </a:lnTo>
                  <a:lnTo>
                    <a:pt x="1809915" y="70231"/>
                  </a:lnTo>
                  <a:lnTo>
                    <a:pt x="1873885" y="59791"/>
                  </a:lnTo>
                  <a:lnTo>
                    <a:pt x="1921167" y="65786"/>
                  </a:lnTo>
                  <a:lnTo>
                    <a:pt x="1963496" y="82638"/>
                  </a:lnTo>
                  <a:lnTo>
                    <a:pt x="1999259" y="108712"/>
                  </a:lnTo>
                  <a:lnTo>
                    <a:pt x="2026805" y="142316"/>
                  </a:lnTo>
                  <a:lnTo>
                    <a:pt x="2044534" y="181825"/>
                  </a:lnTo>
                  <a:lnTo>
                    <a:pt x="2050808" y="225552"/>
                  </a:lnTo>
                  <a:lnTo>
                    <a:pt x="2050808" y="70281"/>
                  </a:lnTo>
                  <a:lnTo>
                    <a:pt x="2022157" y="44373"/>
                  </a:lnTo>
                  <a:lnTo>
                    <a:pt x="1980971" y="20688"/>
                  </a:lnTo>
                  <a:lnTo>
                    <a:pt x="1932622" y="5410"/>
                  </a:lnTo>
                  <a:lnTo>
                    <a:pt x="1877212" y="0"/>
                  </a:lnTo>
                  <a:lnTo>
                    <a:pt x="1829193" y="4152"/>
                  </a:lnTo>
                  <a:lnTo>
                    <a:pt x="1784870" y="16179"/>
                  </a:lnTo>
                  <a:lnTo>
                    <a:pt x="1744764" y="35445"/>
                  </a:lnTo>
                  <a:lnTo>
                    <a:pt x="1709394" y="61315"/>
                  </a:lnTo>
                  <a:lnTo>
                    <a:pt x="1679295" y="93141"/>
                  </a:lnTo>
                  <a:lnTo>
                    <a:pt x="1654975" y="130314"/>
                  </a:lnTo>
                  <a:lnTo>
                    <a:pt x="1636953" y="172186"/>
                  </a:lnTo>
                  <a:lnTo>
                    <a:pt x="1625752" y="218122"/>
                  </a:lnTo>
                  <a:lnTo>
                    <a:pt x="1621917" y="267474"/>
                  </a:lnTo>
                  <a:lnTo>
                    <a:pt x="1625650" y="318389"/>
                  </a:lnTo>
                  <a:lnTo>
                    <a:pt x="1636610" y="365328"/>
                  </a:lnTo>
                  <a:lnTo>
                    <a:pt x="1654365" y="407733"/>
                  </a:lnTo>
                  <a:lnTo>
                    <a:pt x="1678508" y="445096"/>
                  </a:lnTo>
                  <a:lnTo>
                    <a:pt x="1708632" y="476872"/>
                  </a:lnTo>
                  <a:lnTo>
                    <a:pt x="1744319" y="502513"/>
                  </a:lnTo>
                  <a:lnTo>
                    <a:pt x="1785175" y="521500"/>
                  </a:lnTo>
                  <a:lnTo>
                    <a:pt x="1830781" y="533285"/>
                  </a:lnTo>
                  <a:lnTo>
                    <a:pt x="1880730" y="537324"/>
                  </a:lnTo>
                  <a:lnTo>
                    <a:pt x="1933498" y="533374"/>
                  </a:lnTo>
                  <a:lnTo>
                    <a:pt x="1982698" y="521081"/>
                  </a:lnTo>
                  <a:lnTo>
                    <a:pt x="2027605" y="499821"/>
                  </a:lnTo>
                  <a:lnTo>
                    <a:pt x="2067521" y="468972"/>
                  </a:lnTo>
                  <a:lnTo>
                    <a:pt x="2101748" y="427901"/>
                  </a:lnTo>
                  <a:lnTo>
                    <a:pt x="2053005" y="386880"/>
                  </a:lnTo>
                  <a:lnTo>
                    <a:pt x="2021776" y="424370"/>
                  </a:lnTo>
                  <a:lnTo>
                    <a:pt x="1980260" y="452945"/>
                  </a:lnTo>
                  <a:lnTo>
                    <a:pt x="1932292" y="471157"/>
                  </a:lnTo>
                  <a:lnTo>
                    <a:pt x="1881720" y="477545"/>
                  </a:lnTo>
                  <a:lnTo>
                    <a:pt x="1822246" y="469798"/>
                  </a:lnTo>
                  <a:lnTo>
                    <a:pt x="1775650" y="449110"/>
                  </a:lnTo>
                  <a:lnTo>
                    <a:pt x="1740573" y="419277"/>
                  </a:lnTo>
                  <a:lnTo>
                    <a:pt x="1715655" y="384162"/>
                  </a:lnTo>
                  <a:lnTo>
                    <a:pt x="1699539" y="347560"/>
                  </a:lnTo>
                  <a:lnTo>
                    <a:pt x="1688287" y="285229"/>
                  </a:lnTo>
                  <a:lnTo>
                    <a:pt x="2117153" y="285229"/>
                  </a:lnTo>
                  <a:lnTo>
                    <a:pt x="2117153" y="238734"/>
                  </a:lnTo>
                  <a:close/>
                </a:path>
                <a:path w="2868294" h="1256029">
                  <a:moveTo>
                    <a:pt x="2345804" y="731583"/>
                  </a:moveTo>
                  <a:lnTo>
                    <a:pt x="2279472" y="731583"/>
                  </a:lnTo>
                  <a:lnTo>
                    <a:pt x="2159127" y="1159560"/>
                  </a:lnTo>
                  <a:lnTo>
                    <a:pt x="2157069" y="1159560"/>
                  </a:lnTo>
                  <a:lnTo>
                    <a:pt x="2005418" y="731583"/>
                  </a:lnTo>
                  <a:lnTo>
                    <a:pt x="1942426" y="731583"/>
                  </a:lnTo>
                  <a:lnTo>
                    <a:pt x="1799831" y="1159560"/>
                  </a:lnTo>
                  <a:lnTo>
                    <a:pt x="1797558" y="1159560"/>
                  </a:lnTo>
                  <a:lnTo>
                    <a:pt x="1673885" y="731583"/>
                  </a:lnTo>
                  <a:lnTo>
                    <a:pt x="1600847" y="731583"/>
                  </a:lnTo>
                  <a:lnTo>
                    <a:pt x="1761096" y="1242339"/>
                  </a:lnTo>
                  <a:lnTo>
                    <a:pt x="1829790" y="1242339"/>
                  </a:lnTo>
                  <a:lnTo>
                    <a:pt x="1972348" y="824585"/>
                  </a:lnTo>
                  <a:lnTo>
                    <a:pt x="1974418" y="824585"/>
                  </a:lnTo>
                  <a:lnTo>
                    <a:pt x="2127059" y="1242339"/>
                  </a:lnTo>
                  <a:lnTo>
                    <a:pt x="2195601" y="1242339"/>
                  </a:lnTo>
                  <a:lnTo>
                    <a:pt x="2345804" y="731583"/>
                  </a:lnTo>
                  <a:close/>
                </a:path>
                <a:path w="2868294" h="1256029">
                  <a:moveTo>
                    <a:pt x="2702979" y="220040"/>
                  </a:moveTo>
                  <a:lnTo>
                    <a:pt x="2701137" y="178523"/>
                  </a:lnTo>
                  <a:lnTo>
                    <a:pt x="2694965" y="138544"/>
                  </a:lnTo>
                  <a:lnTo>
                    <a:pt x="2683408" y="101346"/>
                  </a:lnTo>
                  <a:lnTo>
                    <a:pt x="2639974" y="40195"/>
                  </a:lnTo>
                  <a:lnTo>
                    <a:pt x="2606040" y="18694"/>
                  </a:lnTo>
                  <a:lnTo>
                    <a:pt x="2562568" y="4889"/>
                  </a:lnTo>
                  <a:lnTo>
                    <a:pt x="2508529" y="12"/>
                  </a:lnTo>
                  <a:lnTo>
                    <a:pt x="2449969" y="8166"/>
                  </a:lnTo>
                  <a:lnTo>
                    <a:pt x="2399995" y="30302"/>
                  </a:lnTo>
                  <a:lnTo>
                    <a:pt x="2360612" y="63004"/>
                  </a:lnTo>
                  <a:lnTo>
                    <a:pt x="2333853" y="102831"/>
                  </a:lnTo>
                  <a:lnTo>
                    <a:pt x="2330412" y="102831"/>
                  </a:lnTo>
                  <a:lnTo>
                    <a:pt x="2328964" y="89941"/>
                  </a:lnTo>
                  <a:lnTo>
                    <a:pt x="2327808" y="68453"/>
                  </a:lnTo>
                  <a:lnTo>
                    <a:pt x="2326017" y="13296"/>
                  </a:lnTo>
                  <a:lnTo>
                    <a:pt x="2259647" y="13296"/>
                  </a:lnTo>
                  <a:lnTo>
                    <a:pt x="2260511" y="41656"/>
                  </a:lnTo>
                  <a:lnTo>
                    <a:pt x="2264333" y="122364"/>
                  </a:lnTo>
                  <a:lnTo>
                    <a:pt x="2265210" y="156921"/>
                  </a:lnTo>
                  <a:lnTo>
                    <a:pt x="2265210" y="524014"/>
                  </a:lnTo>
                  <a:lnTo>
                    <a:pt x="2331478" y="524014"/>
                  </a:lnTo>
                  <a:lnTo>
                    <a:pt x="2331478" y="268605"/>
                  </a:lnTo>
                  <a:lnTo>
                    <a:pt x="2336114" y="212864"/>
                  </a:lnTo>
                  <a:lnTo>
                    <a:pt x="2349347" y="165849"/>
                  </a:lnTo>
                  <a:lnTo>
                    <a:pt x="2370150" y="127520"/>
                  </a:lnTo>
                  <a:lnTo>
                    <a:pt x="2397493" y="97802"/>
                  </a:lnTo>
                  <a:lnTo>
                    <a:pt x="2430348" y="76657"/>
                  </a:lnTo>
                  <a:lnTo>
                    <a:pt x="2467699" y="64008"/>
                  </a:lnTo>
                  <a:lnTo>
                    <a:pt x="2508529" y="59791"/>
                  </a:lnTo>
                  <a:lnTo>
                    <a:pt x="2562136" y="68846"/>
                  </a:lnTo>
                  <a:lnTo>
                    <a:pt x="2598940" y="93497"/>
                  </a:lnTo>
                  <a:lnTo>
                    <a:pt x="2621762" y="129984"/>
                  </a:lnTo>
                  <a:lnTo>
                    <a:pt x="2633383" y="174523"/>
                  </a:lnTo>
                  <a:lnTo>
                    <a:pt x="2636647" y="223354"/>
                  </a:lnTo>
                  <a:lnTo>
                    <a:pt x="2636647" y="524014"/>
                  </a:lnTo>
                  <a:lnTo>
                    <a:pt x="2702979" y="524014"/>
                  </a:lnTo>
                  <a:lnTo>
                    <a:pt x="2702979" y="220040"/>
                  </a:lnTo>
                  <a:close/>
                </a:path>
                <a:path w="2868294" h="1256029">
                  <a:moveTo>
                    <a:pt x="2868193" y="817854"/>
                  </a:moveTo>
                  <a:lnTo>
                    <a:pt x="2844419" y="777887"/>
                  </a:lnTo>
                  <a:lnTo>
                    <a:pt x="2808821" y="746417"/>
                  </a:lnTo>
                  <a:lnTo>
                    <a:pt x="2759392" y="725805"/>
                  </a:lnTo>
                  <a:lnTo>
                    <a:pt x="2694178" y="718400"/>
                  </a:lnTo>
                  <a:lnTo>
                    <a:pt x="2635656" y="726541"/>
                  </a:lnTo>
                  <a:lnTo>
                    <a:pt x="2585732" y="748652"/>
                  </a:lnTo>
                  <a:lnTo>
                    <a:pt x="2546362" y="781367"/>
                  </a:lnTo>
                  <a:lnTo>
                    <a:pt x="2519502" y="821258"/>
                  </a:lnTo>
                  <a:lnTo>
                    <a:pt x="2516187" y="821258"/>
                  </a:lnTo>
                  <a:lnTo>
                    <a:pt x="2514714" y="808329"/>
                  </a:lnTo>
                  <a:lnTo>
                    <a:pt x="2513546" y="786803"/>
                  </a:lnTo>
                  <a:lnTo>
                    <a:pt x="2511666" y="731583"/>
                  </a:lnTo>
                  <a:lnTo>
                    <a:pt x="2445359" y="731583"/>
                  </a:lnTo>
                  <a:lnTo>
                    <a:pt x="2446248" y="759955"/>
                  </a:lnTo>
                  <a:lnTo>
                    <a:pt x="2450160" y="840727"/>
                  </a:lnTo>
                  <a:lnTo>
                    <a:pt x="2451049" y="875334"/>
                  </a:lnTo>
                  <a:lnTo>
                    <a:pt x="2451049" y="1242339"/>
                  </a:lnTo>
                  <a:lnTo>
                    <a:pt x="2517305" y="1242339"/>
                  </a:lnTo>
                  <a:lnTo>
                    <a:pt x="2517305" y="987018"/>
                  </a:lnTo>
                  <a:lnTo>
                    <a:pt x="2521928" y="931214"/>
                  </a:lnTo>
                  <a:lnTo>
                    <a:pt x="2535148" y="884148"/>
                  </a:lnTo>
                  <a:lnTo>
                    <a:pt x="2555913" y="845794"/>
                  </a:lnTo>
                  <a:lnTo>
                    <a:pt x="2583230" y="816051"/>
                  </a:lnTo>
                  <a:lnTo>
                    <a:pt x="2616060" y="794893"/>
                  </a:lnTo>
                  <a:lnTo>
                    <a:pt x="2653373" y="782243"/>
                  </a:lnTo>
                  <a:lnTo>
                    <a:pt x="2694178" y="778027"/>
                  </a:lnTo>
                  <a:lnTo>
                    <a:pt x="2747861" y="787095"/>
                  </a:lnTo>
                  <a:lnTo>
                    <a:pt x="2784703" y="811771"/>
                  </a:lnTo>
                  <a:lnTo>
                    <a:pt x="2807538" y="848271"/>
                  </a:lnTo>
                  <a:lnTo>
                    <a:pt x="2819158" y="892835"/>
                  </a:lnTo>
                  <a:lnTo>
                    <a:pt x="2822410" y="941679"/>
                  </a:lnTo>
                  <a:lnTo>
                    <a:pt x="2822410" y="1242339"/>
                  </a:lnTo>
                  <a:lnTo>
                    <a:pt x="2868193" y="1242339"/>
                  </a:lnTo>
                  <a:lnTo>
                    <a:pt x="2868193" y="817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3D348F1-39DB-6838-808D-5968F1210BBE}"/>
              </a:ext>
            </a:extLst>
          </p:cNvPr>
          <p:cNvSpPr txBox="1"/>
          <p:nvPr/>
        </p:nvSpPr>
        <p:spPr>
          <a:xfrm>
            <a:off x="4353355" y="3196244"/>
            <a:ext cx="71175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Calvin Cornish Jr., Johnson Controls Inc.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-Medium" pitchFamily="2" charset="0"/>
              <a:ea typeface="Times New Roman" panose="02020603050405020304" pitchFamily="18" charset="0"/>
              <a:cs typeface="Gotham-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Art Burton, AMB Renewable Energy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Dan Curley,  Ameresco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Danielle </a:t>
            </a: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Melone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Veregy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-Medium" pitchFamily="2" charset="0"/>
              <a:ea typeface="Times New Roman" panose="02020603050405020304" pitchFamily="18" charset="0"/>
              <a:cs typeface="Gotham-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Tomás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de'Medici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, Reactivate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Aditi Desai,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-Medium" pitchFamily="2" charset="0"/>
                <a:ea typeface="Times New Roman" panose="02020603050405020304" pitchFamily="18" charset="0"/>
                <a:cs typeface="Gotham-Medium" pitchFamily="2" charset="0"/>
              </a:rPr>
              <a:t>Voltpost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92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FBB4D-1554-4E47-967C-2B122FC3A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00" y="653561"/>
            <a:ext cx="11415330" cy="1000800"/>
          </a:xfrm>
          <a:solidFill>
            <a:srgbClr val="00B050"/>
          </a:solidFill>
        </p:spPr>
        <p:txBody>
          <a:bodyPr anchor="ctr">
            <a:normAutofit/>
          </a:bodyPr>
          <a:lstStyle/>
          <a:p>
            <a:r>
              <a:rPr lang="en-US" sz="3100" dirty="0"/>
              <a:t>Reducing The Worlds Carbon Foot Print One Step At A Time</a:t>
            </a:r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AB0EF27-D84B-4578-BD44-343F56F91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" y="3202358"/>
            <a:ext cx="5559294" cy="2501681"/>
          </a:xfrm>
          <a:custGeom>
            <a:avLst/>
            <a:gdLst/>
            <a:ahLst/>
            <a:cxnLst/>
            <a:rect l="l" t="t" r="r" b="b"/>
            <a:pathLst>
              <a:path w="5551961" h="2988000">
                <a:moveTo>
                  <a:pt x="0" y="0"/>
                </a:moveTo>
                <a:lnTo>
                  <a:pt x="5551961" y="0"/>
                </a:lnTo>
                <a:lnTo>
                  <a:pt x="5551961" y="2988000"/>
                </a:lnTo>
                <a:lnTo>
                  <a:pt x="0" y="2988000"/>
                </a:lnTo>
                <a:close/>
              </a:path>
            </a:pathLst>
          </a:custGeom>
        </p:spPr>
      </p:pic>
      <p:pic>
        <p:nvPicPr>
          <p:cNvPr id="14" name="Picture 13" descr="A hand holding a magnifying glass over a field of grass&#10;&#10;Description automatically generated with low confidence">
            <a:extLst>
              <a:ext uri="{FF2B5EF4-FFF2-40B4-BE49-F238E27FC236}">
                <a16:creationId xmlns:a16="http://schemas.microsoft.com/office/drawing/2014/main" id="{6BF10773-C25F-49BE-8C66-26C977D50F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759" y="2425759"/>
            <a:ext cx="3968750" cy="32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45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87A0A1E-1504-4B05-9042-77FA53EB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53853D-F0B9-4D9E-94C3-5E6F6E92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42" y="388800"/>
            <a:ext cx="7194313" cy="860400"/>
          </a:xfrm>
        </p:spPr>
        <p:txBody>
          <a:bodyPr vert="horz" wrap="square" lIns="0" tIns="0" rIns="0" bIns="0" rtlCol="0" anchor="b">
            <a:normAutofit/>
          </a:bodyPr>
          <a:lstStyle/>
          <a:p>
            <a:pPr algn="ctr"/>
            <a:r>
              <a:rPr lang="en-US" sz="1500" dirty="0"/>
              <a:t>Arthur M. Burton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Project Management Agent for AMB Renewable Energy Efficiency Products and Services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32E796E-8D19-4926-B7B8-653B0193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1609200"/>
            <a:ext cx="73836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A person wearing a suit and tie&#10;&#10;Description automatically generated with medium confidence">
            <a:extLst>
              <a:ext uri="{FF2B5EF4-FFF2-40B4-BE49-F238E27FC236}">
                <a16:creationId xmlns:a16="http://schemas.microsoft.com/office/drawing/2014/main" id="{25E3F388-51F2-411B-9805-6BBFD9942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5"/>
          <a:stretch/>
        </p:blipFill>
        <p:spPr>
          <a:xfrm>
            <a:off x="8256588" y="450000"/>
            <a:ext cx="3492000" cy="5508000"/>
          </a:xfrm>
          <a:prstGeom prst="rect">
            <a:avLst/>
          </a:prstGeom>
        </p:spPr>
      </p:pic>
      <p:graphicFrame>
        <p:nvGraphicFramePr>
          <p:cNvPr id="19" name="TextBox 16">
            <a:extLst>
              <a:ext uri="{FF2B5EF4-FFF2-40B4-BE49-F238E27FC236}">
                <a16:creationId xmlns:a16="http://schemas.microsoft.com/office/drawing/2014/main" id="{09BD9ECE-1C68-DAF3-83BE-D55067678F82}"/>
              </a:ext>
            </a:extLst>
          </p:cNvPr>
          <p:cNvGraphicFramePr/>
          <p:nvPr/>
        </p:nvGraphicFramePr>
        <p:xfrm>
          <a:off x="448056" y="1944000"/>
          <a:ext cx="7380000" cy="40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7697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020F1-BE08-4901-816A-0860786B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64" y="1650174"/>
            <a:ext cx="11293200" cy="3783013"/>
          </a:xfrm>
          <a:solidFill>
            <a:srgbClr val="00B050"/>
          </a:solidFill>
        </p:spPr>
        <p:txBody>
          <a:bodyPr/>
          <a:lstStyle/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Completed Bachelor of Science Degree in Telecommunication Management. (DeVry University)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Received Certificate of Completion for NCCER Solar PV Sales and Installation Program. (CUL)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Received Certificate of Completion for Building Electrification Technology Roadmap. (BETR)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Completed Electrical Vehicle Infrastructure Training Program. (EVITP)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Completed Clark Construction Strategic Partnership Program.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6F52D1-6933-459C-8511-609C02474067}"/>
              </a:ext>
            </a:extLst>
          </p:cNvPr>
          <p:cNvSpPr txBox="1"/>
          <p:nvPr/>
        </p:nvSpPr>
        <p:spPr>
          <a:xfrm>
            <a:off x="3843378" y="437562"/>
            <a:ext cx="381281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542796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020F1-BE08-4901-816A-0860786B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64" y="1650174"/>
            <a:ext cx="11293200" cy="3783013"/>
          </a:xfrm>
          <a:solidFill>
            <a:srgbClr val="00B050"/>
          </a:solidFill>
        </p:spPr>
        <p:txBody>
          <a:bodyPr/>
          <a:lstStyle/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Over 18 Years Of Experience with AT&amp;T as a National Project Manager.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Certified Youth Training Mentor 100BMC of America.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EEC-Equity Eligible Contractor.</a:t>
            </a:r>
          </a:p>
          <a:p>
            <a:r>
              <a:rPr lang="en-US" b="1" dirty="0">
                <a:solidFill>
                  <a:schemeClr val="tx1">
                    <a:alpha val="55000"/>
                  </a:schemeClr>
                </a:solidFill>
              </a:rPr>
              <a:t>ICC- Illinois Chamber of Commerce Approved Vendor.</a:t>
            </a:r>
          </a:p>
          <a:p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6F52D1-6933-459C-8511-609C02474067}"/>
              </a:ext>
            </a:extLst>
          </p:cNvPr>
          <p:cNvSpPr txBox="1"/>
          <p:nvPr/>
        </p:nvSpPr>
        <p:spPr>
          <a:xfrm>
            <a:off x="3843378" y="437562"/>
            <a:ext cx="3812817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Qualifications</a:t>
            </a:r>
          </a:p>
        </p:txBody>
      </p:sp>
    </p:spTree>
    <p:extLst>
      <p:ext uri="{BB962C8B-B14F-4D97-AF65-F5344CB8AC3E}">
        <p14:creationId xmlns:p14="http://schemas.microsoft.com/office/powerpoint/2010/main" val="4215113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8B6527-8493-40BE-AA1F-B53F62555B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</a:pPr>
            <a:br>
              <a:rPr lang="en-US" sz="1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4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Construction Projects</a:t>
            </a:r>
            <a:r>
              <a:rPr lang="en-US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US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US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F88BA-E704-4DEC-A3C7-C0CEBDB7C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453" y="2555193"/>
            <a:ext cx="11301983" cy="3747182"/>
          </a:xfrm>
          <a:ln>
            <a:solidFill>
              <a:srgbClr val="00B050"/>
            </a:solidFill>
          </a:ln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 Rehab-Painting- Concrete-Flooring and Roofing Project. 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Paul CME Church Chicago Demo-Restoration Project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Thorn Creek Senior Home New Development Project 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Safeguard Property Management and Restoration Project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Maywood Soldiers Home Demo-Restoration Project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Prudential Realty New Development and Restoration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36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4CE9D-2005-4FD5-85AE-CCFA6EFA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6" y="2410691"/>
            <a:ext cx="11253073" cy="368009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St. John Episcopal Church – Installation of Level 2 Electrical Vehicle Charging Station.</a:t>
            </a:r>
          </a:p>
          <a:p>
            <a:r>
              <a:rPr lang="en-US" b="1" dirty="0"/>
              <a:t>Plant Chicago Aquaponic Growth-Installation of (2) Level 2 Electrical Vehicle Charging Stations.</a:t>
            </a:r>
          </a:p>
          <a:p>
            <a:r>
              <a:rPr lang="en-US" b="1" dirty="0"/>
              <a:t>St. Paul &amp; the Redeemer Episcopal Church Installation of (1) Level 2 Electrical Vehicle Charging Stations.</a:t>
            </a:r>
          </a:p>
          <a:p>
            <a:r>
              <a:rPr lang="en-US" b="1" dirty="0"/>
              <a:t>Plant Chicago Aquaponic Growth-Installation in Progress (PV) Solar Panel Installation.</a:t>
            </a:r>
          </a:p>
          <a:p>
            <a:r>
              <a:rPr lang="en-US" b="1" dirty="0"/>
              <a:t>Hillcrest Baptist Church Installation in Progress (2) Level 2 Electrical Vehicle Charging Stations and PV Solar Panel Installation.</a:t>
            </a:r>
          </a:p>
          <a:p>
            <a:r>
              <a:rPr lang="en-US" b="1" dirty="0"/>
              <a:t>Chicago Urban League Installation of (2) Level 2 Electrical Vehicle Charging Stations.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EE644A22-8A73-430D-889F-EE30B1348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09" y="0"/>
            <a:ext cx="5559294" cy="2210937"/>
          </a:xfrm>
          <a:custGeom>
            <a:avLst/>
            <a:gdLst/>
            <a:ahLst/>
            <a:cxnLst/>
            <a:rect l="l" t="t" r="r" b="b"/>
            <a:pathLst>
              <a:path w="5551961" h="2988000">
                <a:moveTo>
                  <a:pt x="0" y="0"/>
                </a:moveTo>
                <a:lnTo>
                  <a:pt x="5551961" y="0"/>
                </a:lnTo>
                <a:lnTo>
                  <a:pt x="5551961" y="2988000"/>
                </a:lnTo>
                <a:lnTo>
                  <a:pt x="0" y="2988000"/>
                </a:lnTo>
                <a:close/>
              </a:path>
            </a:pathLst>
          </a:cu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E0EEC2-6C77-4457-829E-A41AA6C85A3A}"/>
              </a:ext>
            </a:extLst>
          </p:cNvPr>
          <p:cNvSpPr txBox="1"/>
          <p:nvPr/>
        </p:nvSpPr>
        <p:spPr>
          <a:xfrm>
            <a:off x="676056" y="631317"/>
            <a:ext cx="381281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vers"/>
                <a:ea typeface="+mn-ea"/>
                <a:cs typeface="+mn-cs"/>
              </a:rPr>
              <a:t>CLEAN ENERGY Projects</a:t>
            </a:r>
          </a:p>
        </p:txBody>
      </p:sp>
    </p:spTree>
    <p:extLst>
      <p:ext uri="{BB962C8B-B14F-4D97-AF65-F5344CB8AC3E}">
        <p14:creationId xmlns:p14="http://schemas.microsoft.com/office/powerpoint/2010/main" val="1163586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ECF803-D252-4700-A23E-171E66176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7E0F8D-CD95-42E8-B49E-DFFDB4AF1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9600" y="450000"/>
            <a:ext cx="0" cy="5966675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FA0BF-A804-4189-8C50-99E295FCA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48" y="329184"/>
            <a:ext cx="5381752" cy="6089904"/>
          </a:xfrm>
          <a:solidFill>
            <a:srgbClr val="00B050"/>
          </a:solidFill>
          <a:ln w="38100">
            <a:solidFill>
              <a:srgbClr val="E46C12"/>
            </a:solidFill>
          </a:ln>
        </p:spPr>
        <p:txBody>
          <a:bodyPr>
            <a:normAutofit/>
          </a:bodyPr>
          <a:lstStyle/>
          <a:p>
            <a:pPr marL="1944" indent="0" algn="ctr">
              <a:lnSpc>
                <a:spcPct val="130000"/>
              </a:lnSpc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We support Low-income families and Community Outreach Group looking to implement (CEJA) Clean Energy Jobs Act and (FEJA) Future Energy Jobs Acts) Workforce Development programs in underserved areas.</a:t>
            </a:r>
            <a:r>
              <a:rPr lang="en-US" sz="1700" b="1" u="none" strike="noStrike" dirty="0">
                <a:solidFill>
                  <a:schemeClr val="tx1">
                    <a:alpha val="55000"/>
                  </a:schemeClr>
                </a:solidFill>
                <a:effectLst/>
              </a:rPr>
              <a:t> </a:t>
            </a:r>
          </a:p>
          <a:p>
            <a:pPr marL="1944" indent="0">
              <a:lnSpc>
                <a:spcPct val="130000"/>
              </a:lnSpc>
              <a:buNone/>
            </a:pPr>
            <a:endParaRPr lang="en-US" sz="1700" dirty="0">
              <a:effectLst/>
            </a:endParaRP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</a:rPr>
              <a:t> </a:t>
            </a:r>
            <a:r>
              <a:rPr lang="en-US" sz="1700" b="1" u="sng" dirty="0">
                <a:solidFill>
                  <a:schemeClr val="tx1">
                    <a:alpha val="55000"/>
                  </a:schemeClr>
                </a:solidFill>
                <a:effectLst/>
              </a:rPr>
              <a:t>Vision: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        Create a career opportunity for underserved 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     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   community and provide thriving business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        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with quality labor and service while improving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       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 the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 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workforce marketplace.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700" b="1" dirty="0">
              <a:solidFill>
                <a:schemeClr val="tx1">
                  <a:alpha val="55000"/>
                </a:schemeClr>
              </a:solidFill>
              <a:effectLst/>
            </a:endParaRP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b="1" u="sng" dirty="0">
                <a:solidFill>
                  <a:schemeClr val="tx1">
                    <a:alpha val="55000"/>
                  </a:schemeClr>
                </a:solidFill>
                <a:effectLst/>
              </a:rPr>
              <a:t>Mission: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       Our goal is to engage with all youth ages 14 to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      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  <a:effectLst/>
              </a:rPr>
              <a:t> 24 with a strong emphasis on dro</a:t>
            </a: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p-outs, and</a:t>
            </a:r>
          </a:p>
          <a:p>
            <a:pPr marL="1944" marR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chemeClr val="tx1">
                    <a:alpha val="55000"/>
                  </a:schemeClr>
                </a:solidFill>
              </a:rPr>
              <a:t>       other high risk youth populations.</a:t>
            </a:r>
            <a:endParaRPr lang="en-US" sz="1700" b="1" dirty="0">
              <a:solidFill>
                <a:schemeClr val="tx1">
                  <a:alpha val="55000"/>
                </a:schemeClr>
              </a:solidFill>
              <a:effectLst/>
            </a:endParaRPr>
          </a:p>
        </p:txBody>
      </p:sp>
      <p:pic>
        <p:nvPicPr>
          <p:cNvPr id="6" name="Picture 5" descr="A picture containing outdoor&#10;&#10;Description automatically generated">
            <a:extLst>
              <a:ext uri="{FF2B5EF4-FFF2-40B4-BE49-F238E27FC236}">
                <a16:creationId xmlns:a16="http://schemas.microsoft.com/office/drawing/2014/main" id="{36A1A526-41A6-47B8-8A06-36636C291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65296" y="463934"/>
            <a:ext cx="3388647" cy="2541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0E04C8F-5419-4E35-ABA9-8F5C990F9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67912" y="3143965"/>
            <a:ext cx="3388646" cy="2541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8452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F2F5550-E923-459D-BD6C-F96938AE3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378" y="0"/>
            <a:ext cx="9153054" cy="1774479"/>
          </a:xfrm>
          <a:custGeom>
            <a:avLst/>
            <a:gdLst/>
            <a:ahLst/>
            <a:cxnLst/>
            <a:rect l="l" t="t" r="r" b="b"/>
            <a:pathLst>
              <a:path w="5551961" h="2988000">
                <a:moveTo>
                  <a:pt x="0" y="0"/>
                </a:moveTo>
                <a:lnTo>
                  <a:pt x="5551961" y="0"/>
                </a:lnTo>
                <a:lnTo>
                  <a:pt x="5551961" y="2988000"/>
                </a:lnTo>
                <a:lnTo>
                  <a:pt x="0" y="2988000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519517-DD2E-4CBB-8192-9C9C769B462B}"/>
              </a:ext>
            </a:extLst>
          </p:cNvPr>
          <p:cNvSpPr txBox="1"/>
          <p:nvPr/>
        </p:nvSpPr>
        <p:spPr>
          <a:xfrm>
            <a:off x="1099699" y="1774479"/>
            <a:ext cx="10199026" cy="35722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45720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Program Objectives: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576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 Hands on Training in  Real Work Environment Locations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576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Gain Certified Apprentice Hours for Electrical Contractor License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576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Acquire OSHA Certification for Fieldwork installation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576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Collaborate with Minority Contractors on Renewable Energy Projects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576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Renewable Energy Resource Products and Incentives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36576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Recognized as ICC Approved Vendor for Renewable Energy Products and Service Installations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36576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02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inLineVTI">
  <a:themeElements>
    <a:clrScheme name="AnalogousFromLightSeedRightStep">
      <a:dk1>
        <a:srgbClr val="000000"/>
      </a:dk1>
      <a:lt1>
        <a:srgbClr val="FFFFFF"/>
      </a:lt1>
      <a:dk2>
        <a:srgbClr val="1E3135"/>
      </a:dk2>
      <a:lt2>
        <a:srgbClr val="E2E3E8"/>
      </a:lt2>
      <a:accent1>
        <a:srgbClr val="A8A27B"/>
      </a:accent1>
      <a:accent2>
        <a:srgbClr val="97A86E"/>
      </a:accent2>
      <a:accent3>
        <a:srgbClr val="8BAA7D"/>
      </a:accent3>
      <a:accent4>
        <a:srgbClr val="72AE79"/>
      </a:accent4>
      <a:accent5>
        <a:srgbClr val="7CA994"/>
      </a:accent5>
      <a:accent6>
        <a:srgbClr val="70AAA7"/>
      </a:accent6>
      <a:hlink>
        <a:srgbClr val="6973AE"/>
      </a:hlink>
      <a:folHlink>
        <a:srgbClr val="7F7F7F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752</Words>
  <Application>Microsoft Macintosh PowerPoint</Application>
  <PresentationFormat>Widescreen</PresentationFormat>
  <Paragraphs>94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Gotham Bold</vt:lpstr>
      <vt:lpstr>Gotham-Medium</vt:lpstr>
      <vt:lpstr>Sagona Book</vt:lpstr>
      <vt:lpstr>Times New Roman</vt:lpstr>
      <vt:lpstr>Univers</vt:lpstr>
      <vt:lpstr>Office Theme</vt:lpstr>
      <vt:lpstr>ThinLineVTI</vt:lpstr>
      <vt:lpstr>PowerPoint Presentation</vt:lpstr>
      <vt:lpstr>Reducing The Worlds Carbon Foot Print One Step At A Time</vt:lpstr>
      <vt:lpstr>Arthur M. Burton  Project Management Agent for AMB Renewable Energy Efficiency Products and Services</vt:lpstr>
      <vt:lpstr>PowerPoint Presentation</vt:lpstr>
      <vt:lpstr>PowerPoint Presentation</vt:lpstr>
      <vt:lpstr> Construction Projects   </vt:lpstr>
      <vt:lpstr>PowerPoint Presentation</vt:lpstr>
      <vt:lpstr>PowerPoint Presentation</vt:lpstr>
      <vt:lpstr>PowerPoint Presentation</vt:lpstr>
      <vt:lpstr>  </vt:lpstr>
      <vt:lpstr> Articles of Recognition</vt:lpstr>
      <vt:lpstr>Articles of Recognition</vt:lpstr>
      <vt:lpstr>Articles of Recognition </vt:lpstr>
      <vt:lpstr>     Diverse EESP Incubator Cohort Program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Howells</dc:creator>
  <cp:lastModifiedBy>Laura Howells</cp:lastModifiedBy>
  <cp:revision>2</cp:revision>
  <dcterms:created xsi:type="dcterms:W3CDTF">2023-06-20T18:54:55Z</dcterms:created>
  <dcterms:modified xsi:type="dcterms:W3CDTF">2023-06-21T17:18:31Z</dcterms:modified>
</cp:coreProperties>
</file>